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6"/>
  </p:notesMasterIdLst>
  <p:sldIdLst>
    <p:sldId id="257" r:id="rId3"/>
    <p:sldId id="258" r:id="rId4"/>
    <p:sldId id="261" r:id="rId5"/>
    <p:sldId id="259" r:id="rId6"/>
    <p:sldId id="262" r:id="rId7"/>
    <p:sldId id="263" r:id="rId8"/>
    <p:sldId id="260" r:id="rId9"/>
    <p:sldId id="269" r:id="rId10"/>
    <p:sldId id="264" r:id="rId11"/>
    <p:sldId id="265" r:id="rId12"/>
    <p:sldId id="310" r:id="rId13"/>
    <p:sldId id="270" r:id="rId14"/>
    <p:sldId id="271" r:id="rId15"/>
    <p:sldId id="275" r:id="rId16"/>
    <p:sldId id="267" r:id="rId17"/>
    <p:sldId id="268" r:id="rId18"/>
    <p:sldId id="272" r:id="rId19"/>
    <p:sldId id="311" r:id="rId20"/>
    <p:sldId id="276" r:id="rId21"/>
    <p:sldId id="312" r:id="rId22"/>
    <p:sldId id="277" r:id="rId23"/>
    <p:sldId id="279" r:id="rId24"/>
    <p:sldId id="281" r:id="rId25"/>
    <p:sldId id="280" r:id="rId26"/>
    <p:sldId id="313" r:id="rId27"/>
    <p:sldId id="283" r:id="rId28"/>
    <p:sldId id="292" r:id="rId29"/>
    <p:sldId id="285" r:id="rId30"/>
    <p:sldId id="305" r:id="rId31"/>
    <p:sldId id="286" r:id="rId32"/>
    <p:sldId id="294" r:id="rId33"/>
    <p:sldId id="295" r:id="rId34"/>
    <p:sldId id="296" r:id="rId35"/>
    <p:sldId id="314" r:id="rId36"/>
    <p:sldId id="315" r:id="rId37"/>
    <p:sldId id="293" r:id="rId38"/>
    <p:sldId id="316" r:id="rId39"/>
    <p:sldId id="317" r:id="rId40"/>
    <p:sldId id="303" r:id="rId41"/>
    <p:sldId id="297" r:id="rId42"/>
    <p:sldId id="299" r:id="rId43"/>
    <p:sldId id="306" r:id="rId44"/>
    <p:sldId id="301"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B966"/>
    <a:srgbClr val="FCC352"/>
    <a:srgbClr val="909A36"/>
    <a:srgbClr val="CC3300"/>
    <a:srgbClr val="253D75"/>
    <a:srgbClr val="000000"/>
    <a:srgbClr val="B18C03"/>
    <a:srgbClr val="829222"/>
    <a:srgbClr val="859F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3" d="100"/>
          <a:sy n="153" d="100"/>
        </p:scale>
        <p:origin x="1228" y="96"/>
      </p:cViewPr>
      <p:guideLst>
        <p:guide orient="horz" pos="2160"/>
        <p:guide pos="2880"/>
      </p:guideLst>
    </p:cSldViewPr>
  </p:slideViewPr>
  <p:notesTextViewPr>
    <p:cViewPr>
      <p:scale>
        <a:sx n="1" d="1"/>
        <a:sy n="1" d="1"/>
      </p:scale>
      <p:origin x="0" y="0"/>
    </p:cViewPr>
  </p:notesTextViewPr>
  <p:sorterViewPr>
    <p:cViewPr>
      <p:scale>
        <a:sx n="100" d="100"/>
        <a:sy n="100" d="100"/>
      </p:scale>
      <p:origin x="0" y="-5491"/>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C7103-216B-42FD-A06C-12118A34BFF3}" type="datetimeFigureOut">
              <a:rPr lang="en-AU" smtClean="0"/>
              <a:t>1/06/2023</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61AFE-4B67-456D-AEE4-BDAE6A665591}" type="slidenum">
              <a:rPr lang="en-AU" smtClean="0"/>
              <a:t>‹#›</a:t>
            </a:fld>
            <a:endParaRPr lang="en-AU"/>
          </a:p>
        </p:txBody>
      </p:sp>
    </p:spTree>
    <p:extLst>
      <p:ext uri="{BB962C8B-B14F-4D97-AF65-F5344CB8AC3E}">
        <p14:creationId xmlns:p14="http://schemas.microsoft.com/office/powerpoint/2010/main" val="22989523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3661AFE-4B67-456D-AEE4-BDAE6A665591}" type="slidenum">
              <a:rPr lang="en-AU" smtClean="0"/>
              <a:t>3</a:t>
            </a:fld>
            <a:endParaRPr lang="en-AU"/>
          </a:p>
        </p:txBody>
      </p:sp>
    </p:spTree>
    <p:extLst>
      <p:ext uri="{BB962C8B-B14F-4D97-AF65-F5344CB8AC3E}">
        <p14:creationId xmlns:p14="http://schemas.microsoft.com/office/powerpoint/2010/main" val="486612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3661AFE-4B67-456D-AEE4-BDAE6A665591}" type="slidenum">
              <a:rPr lang="en-AU" smtClean="0"/>
              <a:t>12</a:t>
            </a:fld>
            <a:endParaRPr lang="en-AU"/>
          </a:p>
        </p:txBody>
      </p:sp>
    </p:spTree>
    <p:extLst>
      <p:ext uri="{BB962C8B-B14F-4D97-AF65-F5344CB8AC3E}">
        <p14:creationId xmlns:p14="http://schemas.microsoft.com/office/powerpoint/2010/main" val="2405320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3661AFE-4B67-456D-AEE4-BDAE6A665591}" type="slidenum">
              <a:rPr lang="en-AU" smtClean="0"/>
              <a:t>15</a:t>
            </a:fld>
            <a:endParaRPr lang="en-AU"/>
          </a:p>
        </p:txBody>
      </p:sp>
    </p:spTree>
    <p:extLst>
      <p:ext uri="{BB962C8B-B14F-4D97-AF65-F5344CB8AC3E}">
        <p14:creationId xmlns:p14="http://schemas.microsoft.com/office/powerpoint/2010/main" val="2085291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6BAFFE7-4770-4B2E-BD35-917DDDECF1A6}" type="datetimeFigureOut">
              <a:rPr lang="en-AU" smtClean="0"/>
              <a:t>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1219044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BAFFE7-4770-4B2E-BD35-917DDDECF1A6}" type="datetimeFigureOut">
              <a:rPr lang="en-AU" smtClean="0"/>
              <a:t>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1126149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BAFFE7-4770-4B2E-BD35-917DDDECF1A6}" type="datetimeFigureOut">
              <a:rPr lang="en-AU" smtClean="0"/>
              <a:t>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2415089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A6BAFFE7-4770-4B2E-BD35-917DDDECF1A6}" type="datetimeFigureOut">
              <a:rPr lang="en-AU" smtClean="0"/>
              <a:t>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3896063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BAFFE7-4770-4B2E-BD35-917DDDECF1A6}" type="datetimeFigureOut">
              <a:rPr lang="en-AU" smtClean="0"/>
              <a:t>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267051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AFFE7-4770-4B2E-BD35-917DDDECF1A6}" type="datetimeFigureOut">
              <a:rPr lang="en-AU" smtClean="0"/>
              <a:t>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42397008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6BAFFE7-4770-4B2E-BD35-917DDDECF1A6}" type="datetimeFigureOut">
              <a:rPr lang="en-AU" smtClean="0"/>
              <a:t>1/06/2023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10377183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6BAFFE7-4770-4B2E-BD35-917DDDECF1A6}" type="datetimeFigureOut">
              <a:rPr lang="en-AU" smtClean="0"/>
              <a:t>1/06/2023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1537640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6BAFFE7-4770-4B2E-BD35-917DDDECF1A6}" type="datetimeFigureOut">
              <a:rPr lang="en-AU" smtClean="0"/>
              <a:t>1/06/2023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8477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AFFE7-4770-4B2E-BD35-917DDDECF1A6}" type="datetimeFigureOut">
              <a:rPr lang="en-AU" smtClean="0"/>
              <a:t>1/06/2023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2173428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AFFE7-4770-4B2E-BD35-917DDDECF1A6}" type="datetimeFigureOut">
              <a:rPr lang="en-AU" smtClean="0"/>
              <a:t>1/06/2023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1025584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BAFFE7-4770-4B2E-BD35-917DDDECF1A6}" type="datetimeFigureOut">
              <a:rPr lang="en-AU" smtClean="0"/>
              <a:t>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339501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AFFE7-4770-4B2E-BD35-917DDDECF1A6}" type="datetimeFigureOut">
              <a:rPr lang="en-AU" smtClean="0"/>
              <a:t>1/06/2023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4276923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BAFFE7-4770-4B2E-BD35-917DDDECF1A6}" type="datetimeFigureOut">
              <a:rPr lang="en-AU" smtClean="0"/>
              <a:t>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3375188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A6BAFFE7-4770-4B2E-BD35-917DDDECF1A6}" type="datetimeFigureOut">
              <a:rPr lang="en-AU" smtClean="0"/>
              <a:t>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1115359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BAFFE7-4770-4B2E-BD35-917DDDECF1A6}" type="datetimeFigureOut">
              <a:rPr lang="en-AU" smtClean="0"/>
              <a:t>1/06/2023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4192967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A6BAFFE7-4770-4B2E-BD35-917DDDECF1A6}" type="datetimeFigureOut">
              <a:rPr lang="en-AU" smtClean="0"/>
              <a:t>1/06/2023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2664676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A6BAFFE7-4770-4B2E-BD35-917DDDECF1A6}" type="datetimeFigureOut">
              <a:rPr lang="en-AU" smtClean="0"/>
              <a:t>1/06/2023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85074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A6BAFFE7-4770-4B2E-BD35-917DDDECF1A6}" type="datetimeFigureOut">
              <a:rPr lang="en-AU" smtClean="0"/>
              <a:t>1/06/2023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57028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BAFFE7-4770-4B2E-BD35-917DDDECF1A6}" type="datetimeFigureOut">
              <a:rPr lang="en-AU" smtClean="0"/>
              <a:t>1/06/2023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2790605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AFFE7-4770-4B2E-BD35-917DDDECF1A6}" type="datetimeFigureOut">
              <a:rPr lang="en-AU" smtClean="0"/>
              <a:t>1/06/2023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3960304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BAFFE7-4770-4B2E-BD35-917DDDECF1A6}" type="datetimeFigureOut">
              <a:rPr lang="en-AU" smtClean="0"/>
              <a:t>1/06/2023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899BE93-C948-4FD0-B7D3-365C572F9DF5}" type="slidenum">
              <a:rPr lang="en-AU" smtClean="0"/>
              <a:t>‹#›</a:t>
            </a:fld>
            <a:endParaRPr lang="en-AU"/>
          </a:p>
        </p:txBody>
      </p:sp>
    </p:spTree>
    <p:extLst>
      <p:ext uri="{BB962C8B-B14F-4D97-AF65-F5344CB8AC3E}">
        <p14:creationId xmlns:p14="http://schemas.microsoft.com/office/powerpoint/2010/main" val="41023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AFFE7-4770-4B2E-BD35-917DDDECF1A6}" type="datetimeFigureOut">
              <a:rPr lang="en-AU" smtClean="0"/>
              <a:t>1/06/2023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9BE93-C948-4FD0-B7D3-365C572F9DF5}" type="slidenum">
              <a:rPr lang="en-AU" smtClean="0"/>
              <a:t>‹#›</a:t>
            </a:fld>
            <a:endParaRPr lang="en-AU"/>
          </a:p>
        </p:txBody>
      </p:sp>
    </p:spTree>
    <p:extLst>
      <p:ext uri="{BB962C8B-B14F-4D97-AF65-F5344CB8AC3E}">
        <p14:creationId xmlns:p14="http://schemas.microsoft.com/office/powerpoint/2010/main" val="2261949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BAFFE7-4770-4B2E-BD35-917DDDECF1A6}" type="datetimeFigureOut">
              <a:rPr lang="en-AU" smtClean="0"/>
              <a:t>1/06/2023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99BE93-C948-4FD0-B7D3-365C572F9DF5}" type="slidenum">
              <a:rPr lang="en-AU" smtClean="0"/>
              <a:t>‹#›</a:t>
            </a:fld>
            <a:endParaRPr lang="en-AU"/>
          </a:p>
        </p:txBody>
      </p:sp>
    </p:spTree>
    <p:extLst>
      <p:ext uri="{BB962C8B-B14F-4D97-AF65-F5344CB8AC3E}">
        <p14:creationId xmlns:p14="http://schemas.microsoft.com/office/powerpoint/2010/main" val="3936877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rburypark.sa.edu.au/"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arburypark.sa.edu.au/taking_action.htm" TargetMode="External"/><Relationship Id="rId7" Type="http://schemas.openxmlformats.org/officeDocument/2006/relationships/hyperlink" Target="http://www.arburypark.sa.edu.au/aboriginal_cultural_studies.htm" TargetMode="External"/><Relationship Id="rId2" Type="http://schemas.openxmlformats.org/officeDocument/2006/relationships/hyperlink" Target="http://www.arburypark.sa.edu.au/exploring_ecology.htm" TargetMode="External"/><Relationship Id="rId1" Type="http://schemas.openxmlformats.org/officeDocument/2006/relationships/slideLayout" Target="../slideLayouts/slideLayout2.xml"/><Relationship Id="rId6" Type="http://schemas.openxmlformats.org/officeDocument/2006/relationships/hyperlink" Target="http://www.arburypark.sa.edu.au/outdoor_recreation.htm" TargetMode="External"/><Relationship Id="rId5" Type="http://schemas.openxmlformats.org/officeDocument/2006/relationships/hyperlink" Target="http://www.arburypark.sa.edu.au/creativity_and_imagination.htm" TargetMode="External"/><Relationship Id="rId4" Type="http://schemas.openxmlformats.org/officeDocument/2006/relationships/hyperlink" Target="http://www.arburypark.sa.edu.au/group_development.ht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rburypark.sa.edu.au/" TargetMode="External"/><Relationship Id="rId2" Type="http://schemas.openxmlformats.org/officeDocument/2006/relationships/image" Target="../media/image4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512" y="-2386"/>
            <a:ext cx="9180512" cy="6860386"/>
          </a:xfrm>
          <a:prstGeom prst="rect">
            <a:avLst/>
          </a:prstGeom>
          <a:solidFill>
            <a:srgbClr val="000000">
              <a:alpha val="29020"/>
            </a:srgbClr>
          </a:solidFill>
        </p:spPr>
      </p:pic>
      <p:sp>
        <p:nvSpPr>
          <p:cNvPr id="6" name="Text Box 4"/>
          <p:cNvSpPr txBox="1">
            <a:spLocks noChangeArrowheads="1"/>
          </p:cNvSpPr>
          <p:nvPr/>
        </p:nvSpPr>
        <p:spPr bwMode="auto">
          <a:xfrm>
            <a:off x="3131840" y="260648"/>
            <a:ext cx="5909593" cy="1107996"/>
          </a:xfrm>
          <a:prstGeom prst="rect">
            <a:avLst/>
          </a:prstGeom>
          <a:solidFill>
            <a:srgbClr val="000000">
              <a:alpha val="22745"/>
            </a:srgbClr>
          </a:solidFill>
          <a:ln>
            <a:noFill/>
          </a:ln>
          <a:effectLst>
            <a:softEdge rad="31750"/>
          </a:effec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US" altLang="en-US" sz="2600" b="1" dirty="0">
                <a:solidFill>
                  <a:schemeClr val="bg1"/>
                </a:solidFill>
                <a:latin typeface="Arial" pitchFamily="34" charset="0"/>
                <a:cs typeface="Arial" pitchFamily="34" charset="0"/>
              </a:rPr>
              <a:t>ARBURY PARK </a:t>
            </a:r>
            <a:r>
              <a:rPr lang="en-US" altLang="en-US" sz="2600" dirty="0">
                <a:solidFill>
                  <a:schemeClr val="bg1"/>
                </a:solidFill>
                <a:latin typeface="Arial" pitchFamily="34" charset="0"/>
                <a:cs typeface="Arial" pitchFamily="34" charset="0"/>
              </a:rPr>
              <a:t>OUTDOOR SCHOOL</a:t>
            </a:r>
          </a:p>
          <a:p>
            <a:pPr eaLnBrk="1" hangingPunct="1">
              <a:spcBef>
                <a:spcPct val="0"/>
              </a:spcBef>
              <a:buFontTx/>
              <a:buNone/>
            </a:pPr>
            <a:r>
              <a:rPr lang="en-US" altLang="en-US" sz="2000" i="1" dirty="0">
                <a:solidFill>
                  <a:schemeClr val="bg1"/>
                </a:solidFill>
                <a:latin typeface="Arial" pitchFamily="34" charset="0"/>
                <a:cs typeface="Arial" pitchFamily="34" charset="0"/>
              </a:rPr>
              <a:t>Making connections with our environment</a:t>
            </a:r>
            <a:r>
              <a:rPr lang="en-US" altLang="en-US" sz="2000" dirty="0">
                <a:solidFill>
                  <a:schemeClr val="bg1"/>
                </a:solidFill>
                <a:latin typeface="Arial" pitchFamily="34" charset="0"/>
                <a:cs typeface="Arial" pitchFamily="34" charset="0"/>
              </a:rPr>
              <a:t>  </a:t>
            </a:r>
          </a:p>
          <a:p>
            <a:pPr eaLnBrk="1" hangingPunct="1">
              <a:spcBef>
                <a:spcPct val="0"/>
              </a:spcBef>
              <a:buFontTx/>
              <a:buNone/>
            </a:pPr>
            <a:r>
              <a:rPr lang="en-US" altLang="en-US" sz="2000" i="1" dirty="0">
                <a:solidFill>
                  <a:schemeClr val="bg1"/>
                </a:solidFill>
                <a:latin typeface="Arial" pitchFamily="34" charset="0"/>
                <a:cs typeface="Arial" pitchFamily="34" charset="0"/>
              </a:rPr>
              <a:t>Living and learning together</a:t>
            </a:r>
            <a:endParaRPr lang="en-AU" altLang="en-US" sz="2000" i="1" dirty="0">
              <a:solidFill>
                <a:schemeClr val="bg1"/>
              </a:solidFill>
              <a:latin typeface="Arial" pitchFamily="34" charset="0"/>
              <a:cs typeface="Arial" pitchFamily="34" charset="0"/>
            </a:endParaRPr>
          </a:p>
        </p:txBody>
      </p:sp>
      <p:sp>
        <p:nvSpPr>
          <p:cNvPr id="7" name="Text Box 5"/>
          <p:cNvSpPr txBox="1">
            <a:spLocks noChangeArrowheads="1"/>
          </p:cNvSpPr>
          <p:nvPr/>
        </p:nvSpPr>
        <p:spPr bwMode="auto">
          <a:xfrm>
            <a:off x="273496" y="6310481"/>
            <a:ext cx="8763000" cy="430887"/>
          </a:xfrm>
          <a:prstGeom prst="rect">
            <a:avLst/>
          </a:prstGeom>
          <a:solidFill>
            <a:srgbClr val="000000">
              <a:alpha val="23137"/>
            </a:srgbClr>
          </a:solidFill>
          <a:ln>
            <a:noFill/>
          </a:ln>
          <a:effectLst>
            <a:softEdge rad="31750"/>
          </a:effec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US" altLang="en-US" sz="2200" dirty="0">
                <a:solidFill>
                  <a:schemeClr val="bg1"/>
                </a:solidFill>
                <a:latin typeface="Arial" panose="020B0604020202020204" pitchFamily="34" charset="0"/>
                <a:cs typeface="Arial" panose="020B0604020202020204" pitchFamily="34" charset="0"/>
              </a:rPr>
              <a:t>Bridgewater, South Australia                    </a:t>
            </a:r>
            <a:r>
              <a:rPr lang="en-US" altLang="en-US" sz="2200" dirty="0">
                <a:solidFill>
                  <a:schemeClr val="bg1"/>
                </a:solidFill>
                <a:latin typeface="Arial" panose="020B0604020202020204" pitchFamily="34" charset="0"/>
                <a:cs typeface="Arial" panose="020B0604020202020204" pitchFamily="34" charset="0"/>
                <a:hlinkClick r:id="rId3"/>
              </a:rPr>
              <a:t>www.arburypark.sa.edu.au</a:t>
            </a:r>
            <a:endParaRPr lang="en-AU" altLang="en-US"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74071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5608060"/>
              </p:ext>
            </p:extLst>
          </p:nvPr>
        </p:nvGraphicFramePr>
        <p:xfrm>
          <a:off x="395536" y="260648"/>
          <a:ext cx="8424936" cy="630483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3206380798"/>
                    </a:ext>
                  </a:extLst>
                </a:gridCol>
                <a:gridCol w="6336704">
                  <a:extLst>
                    <a:ext uri="{9D8B030D-6E8A-4147-A177-3AD203B41FA5}">
                      <a16:colId xmlns:a16="http://schemas.microsoft.com/office/drawing/2014/main" val="979008856"/>
                    </a:ext>
                  </a:extLst>
                </a:gridCol>
              </a:tblGrid>
              <a:tr h="67660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4000" dirty="0">
                          <a:latin typeface="Arial" panose="020B0604020202020204" pitchFamily="34" charset="0"/>
                          <a:ea typeface="GulimChe" panose="020B0609000101010101" pitchFamily="49" charset="-127"/>
                          <a:cs typeface="Arial" panose="020B0604020202020204" pitchFamily="34" charset="0"/>
                        </a:rPr>
                        <a:t>Curriculum</a:t>
                      </a:r>
                      <a:endParaRPr lang="en-AU" sz="40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AU" dirty="0"/>
                    </a:p>
                  </a:txBody>
                  <a:tcPr>
                    <a:solidFill>
                      <a:srgbClr val="000000">
                        <a:alpha val="23137"/>
                      </a:srgbClr>
                    </a:solidFill>
                  </a:tcPr>
                </a:tc>
                <a:extLst>
                  <a:ext uri="{0D108BD9-81ED-4DB2-BD59-A6C34878D82A}">
                    <a16:rowId xmlns:a16="http://schemas.microsoft.com/office/drawing/2014/main" val="764317489"/>
                  </a:ext>
                </a:extLst>
              </a:tr>
              <a:tr h="77682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a:solidFill>
                            <a:schemeClr val="bg1"/>
                          </a:solidFill>
                          <a:latin typeface="Arial" panose="020B0604020202020204" pitchFamily="34" charset="0"/>
                          <a:cs typeface="Arial" panose="020B0604020202020204" pitchFamily="34" charset="0"/>
                        </a:rPr>
                        <a:t>Arbury Park Outdoor School</a:t>
                      </a:r>
                      <a:r>
                        <a:rPr lang="en-AU" baseline="0" dirty="0">
                          <a:solidFill>
                            <a:schemeClr val="bg1"/>
                          </a:solidFill>
                          <a:latin typeface="Arial" panose="020B0604020202020204" pitchFamily="34" charset="0"/>
                          <a:cs typeface="Arial" panose="020B0604020202020204" pitchFamily="34" charset="0"/>
                        </a:rPr>
                        <a:t> curriculum can be divided into six themes</a:t>
                      </a:r>
                      <a:r>
                        <a:rPr lang="en-AU" dirty="0">
                          <a:solidFill>
                            <a:schemeClr val="bg1"/>
                          </a:solidFill>
                          <a:latin typeface="Arial" panose="020B0604020202020204" pitchFamily="34" charset="0"/>
                          <a:cs typeface="Arial" panose="020B0604020202020204" pitchFamily="34" charset="0"/>
                        </a:rPr>
                        <a:t>. Grouping the learning activities in this way can help teachers match activities with their camp priorities. </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AU" dirty="0"/>
                    </a:p>
                  </a:txBody>
                  <a:tcPr>
                    <a:solidFill>
                      <a:srgbClr val="000000">
                        <a:alpha val="23137"/>
                      </a:srgbClr>
                    </a:solidFill>
                  </a:tcPr>
                </a:tc>
                <a:extLst>
                  <a:ext uri="{0D108BD9-81ED-4DB2-BD59-A6C34878D82A}">
                    <a16:rowId xmlns:a16="http://schemas.microsoft.com/office/drawing/2014/main" val="2101959863"/>
                  </a:ext>
                </a:extLst>
              </a:tr>
              <a:tr h="882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u="sng" dirty="0">
                          <a:solidFill>
                            <a:schemeClr val="accent2">
                              <a:lumMod val="50000"/>
                            </a:schemeClr>
                          </a:solidFill>
                          <a:latin typeface="Arial" panose="020B0604020202020204" pitchFamily="34" charset="0"/>
                          <a:cs typeface="Arial" panose="020B0604020202020204" pitchFamily="34" charset="0"/>
                          <a:hlinkClick r:id="rId2"/>
                        </a:rPr>
                        <a:t>Exploring ecology</a:t>
                      </a:r>
                      <a:endParaRPr lang="en-US" altLang="en-US" sz="1800" u="sng" dirty="0">
                        <a:solidFill>
                          <a:schemeClr val="accent2">
                            <a:lumMod val="5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bg1"/>
                          </a:solidFill>
                          <a:latin typeface="Arial" panose="020B0604020202020204" pitchFamily="34" charset="0"/>
                          <a:cs typeface="Arial" panose="020B0604020202020204" pitchFamily="34" charset="0"/>
                        </a:rPr>
                        <a:t>Animal survival, Bird ecology, Nature’s recyclers, Freshwater life, Catchment walk, Hidden world,</a:t>
                      </a:r>
                      <a:r>
                        <a:rPr lang="en-US" altLang="en-US" sz="1800" baseline="0" dirty="0">
                          <a:solidFill>
                            <a:schemeClr val="bg1"/>
                          </a:solidFill>
                          <a:latin typeface="Arial" panose="020B0604020202020204" pitchFamily="34" charset="0"/>
                          <a:cs typeface="Arial" panose="020B0604020202020204" pitchFamily="34" charset="0"/>
                        </a:rPr>
                        <a:t> </a:t>
                      </a:r>
                      <a:r>
                        <a:rPr lang="en-US" altLang="en-US" sz="1800" dirty="0">
                          <a:solidFill>
                            <a:schemeClr val="bg1"/>
                          </a:solidFill>
                          <a:latin typeface="Arial" panose="020B0604020202020204" pitchFamily="34" charset="0"/>
                          <a:cs typeface="Arial" panose="020B0604020202020204" pitchFamily="34" charset="0"/>
                        </a:rPr>
                        <a:t>Looking for evidence, Web of life game</a:t>
                      </a:r>
                      <a:endParaRPr lang="en-US" altLang="en-US" sz="6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667398400"/>
                  </a:ext>
                </a:extLst>
              </a:tr>
              <a:tr h="706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accent2">
                              <a:lumMod val="50000"/>
                            </a:schemeClr>
                          </a:solidFill>
                          <a:latin typeface="Arial" panose="020B0604020202020204" pitchFamily="34" charset="0"/>
                          <a:cs typeface="Arial" panose="020B0604020202020204" pitchFamily="34" charset="0"/>
                          <a:hlinkClick r:id="rId3"/>
                        </a:rPr>
                        <a:t>Taking action</a:t>
                      </a:r>
                      <a:endParaRPr lang="en-US" altLang="en-US" sz="1800" dirty="0">
                        <a:solidFill>
                          <a:schemeClr val="accent2">
                            <a:lumMod val="5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dirty="0">
                          <a:solidFill>
                            <a:schemeClr val="bg1"/>
                          </a:solidFill>
                          <a:latin typeface="Arial" panose="020B0604020202020204" pitchFamily="34" charset="0"/>
                          <a:cs typeface="Arial" panose="020B0604020202020204" pitchFamily="34" charset="0"/>
                        </a:rPr>
                        <a:t>Bushcare, Landcare, Nesting boxes,</a:t>
                      </a:r>
                      <a:r>
                        <a:rPr lang="en-AU" altLang="en-US" sz="1800" baseline="0" dirty="0">
                          <a:solidFill>
                            <a:schemeClr val="bg1"/>
                          </a:solidFill>
                          <a:latin typeface="Arial" panose="020B0604020202020204" pitchFamily="34" charset="0"/>
                          <a:cs typeface="Arial" panose="020B0604020202020204" pitchFamily="34" charset="0"/>
                        </a:rPr>
                        <a:t> Bee hotel, </a:t>
                      </a:r>
                      <a:r>
                        <a:rPr lang="en-AU" altLang="en-US" sz="1800" dirty="0">
                          <a:solidFill>
                            <a:schemeClr val="bg1"/>
                          </a:solidFill>
                          <a:latin typeface="Arial" panose="020B0604020202020204" pitchFamily="34" charset="0"/>
                          <a:cs typeface="Arial" panose="020B0604020202020204" pitchFamily="34" charset="0"/>
                        </a:rPr>
                        <a:t>Plant propagation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AU" altLang="en-US" sz="6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41410073"/>
                  </a:ext>
                </a:extLst>
              </a:tr>
              <a:tr h="8825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accent2">
                              <a:lumMod val="50000"/>
                            </a:schemeClr>
                          </a:solidFill>
                          <a:latin typeface="Arial" panose="020B0604020202020204" pitchFamily="34" charset="0"/>
                          <a:cs typeface="Arial" panose="020B0604020202020204" pitchFamily="34" charset="0"/>
                          <a:hlinkClick r:id="rId4"/>
                        </a:rPr>
                        <a:t>Group development </a:t>
                      </a:r>
                      <a:endParaRPr lang="en-US" altLang="en-US" sz="1800" dirty="0">
                        <a:solidFill>
                          <a:schemeClr val="accent2">
                            <a:lumMod val="50000"/>
                          </a:schemeClr>
                        </a:solidFill>
                        <a:latin typeface="Arial" panose="020B0604020202020204" pitchFamily="34" charset="0"/>
                        <a:cs typeface="Arial" panose="020B0604020202020204" pitchFamily="34" charset="0"/>
                      </a:endParaRPr>
                    </a:p>
                    <a:p>
                      <a:pPr>
                        <a:spcAft>
                          <a:spcPts val="0"/>
                        </a:spcAft>
                      </a:pP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dirty="0">
                          <a:solidFill>
                            <a:schemeClr val="bg1"/>
                          </a:solidFill>
                          <a:latin typeface="Arial" panose="020B0604020202020204" pitchFamily="34" charset="0"/>
                          <a:cs typeface="Arial" panose="020B0604020202020204" pitchFamily="34" charset="0"/>
                        </a:rPr>
                        <a:t>Cooperation games, Team challenge, Shelter building, Mission possible, Bush survival</a:t>
                      </a:r>
                    </a:p>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dirty="0">
                          <a:solidFill>
                            <a:schemeClr val="bg1"/>
                          </a:solidFill>
                          <a:latin typeface="Arial" panose="020B0604020202020204" pitchFamily="34" charset="0"/>
                          <a:cs typeface="Arial" panose="020B0604020202020204" pitchFamily="34" charset="0"/>
                        </a:rPr>
                        <a:t>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99936015"/>
                  </a:ext>
                </a:extLst>
              </a:tr>
              <a:tr h="7060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accent2">
                              <a:lumMod val="50000"/>
                            </a:schemeClr>
                          </a:solidFill>
                          <a:latin typeface="Arial" panose="020B0604020202020204" pitchFamily="34" charset="0"/>
                          <a:cs typeface="Arial" panose="020B0604020202020204" pitchFamily="34" charset="0"/>
                          <a:hlinkClick r:id="rId5"/>
                        </a:rPr>
                        <a:t>Creativity and imagination </a:t>
                      </a:r>
                      <a:endParaRPr lang="en-US" altLang="en-US" sz="600" dirty="0">
                        <a:solidFill>
                          <a:schemeClr val="accent2">
                            <a:lumMod val="50000"/>
                          </a:schemeClr>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600" dirty="0">
                        <a:solidFill>
                          <a:schemeClr val="accent2">
                            <a:lumMod val="5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err="1">
                          <a:solidFill>
                            <a:schemeClr val="bg1"/>
                          </a:solidFill>
                          <a:latin typeface="Arial" panose="020B0604020202020204" pitchFamily="34" charset="0"/>
                          <a:cs typeface="Arial" panose="020B0604020202020204" pitchFamily="34" charset="0"/>
                        </a:rPr>
                        <a:t>Appy</a:t>
                      </a:r>
                      <a:r>
                        <a:rPr lang="en-US" altLang="en-US" sz="1800" dirty="0">
                          <a:solidFill>
                            <a:schemeClr val="bg1"/>
                          </a:solidFill>
                          <a:latin typeface="Arial" panose="020B0604020202020204" pitchFamily="34" charset="0"/>
                          <a:cs typeface="Arial" panose="020B0604020202020204" pitchFamily="34" charset="0"/>
                        </a:rPr>
                        <a:t> Arbury, Earth art, Earth walk, Magic spot</a:t>
                      </a:r>
                    </a:p>
                    <a:p>
                      <a:pPr>
                        <a:spcAft>
                          <a:spcPts val="0"/>
                        </a:spcAft>
                      </a:pPr>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19600705"/>
                  </a:ext>
                </a:extLst>
              </a:tr>
              <a:tr h="709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accent2">
                              <a:lumMod val="50000"/>
                            </a:schemeClr>
                          </a:solidFill>
                          <a:latin typeface="Arial" panose="020B0604020202020204" pitchFamily="34" charset="0"/>
                          <a:cs typeface="Arial" panose="020B0604020202020204" pitchFamily="34" charset="0"/>
                          <a:hlinkClick r:id="rId6"/>
                        </a:rPr>
                        <a:t>Outdoor recreation</a:t>
                      </a:r>
                      <a:endParaRPr lang="en-US" altLang="en-US" sz="1800" dirty="0">
                        <a:solidFill>
                          <a:schemeClr val="accent2">
                            <a:lumMod val="5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1800" dirty="0">
                          <a:solidFill>
                            <a:schemeClr val="bg1"/>
                          </a:solidFill>
                          <a:latin typeface="Arial" panose="020B0604020202020204" pitchFamily="34" charset="0"/>
                          <a:cs typeface="Arial" panose="020B0604020202020204" pitchFamily="34" charset="0"/>
                        </a:rPr>
                        <a:t>Campfire cooking,</a:t>
                      </a:r>
                      <a:r>
                        <a:rPr lang="en-AU" altLang="en-US" sz="1800" baseline="0" dirty="0">
                          <a:solidFill>
                            <a:schemeClr val="bg1"/>
                          </a:solidFill>
                          <a:latin typeface="Arial" panose="020B0604020202020204" pitchFamily="34" charset="0"/>
                          <a:cs typeface="Arial" panose="020B0604020202020204" pitchFamily="34" charset="0"/>
                        </a:rPr>
                        <a:t> </a:t>
                      </a:r>
                      <a:r>
                        <a:rPr lang="en-AU" altLang="en-US" sz="1800" dirty="0">
                          <a:solidFill>
                            <a:schemeClr val="bg1"/>
                          </a:solidFill>
                          <a:latin typeface="Arial" panose="020B0604020202020204" pitchFamily="34" charset="0"/>
                          <a:cs typeface="Arial" panose="020B0604020202020204" pitchFamily="34" charset="0"/>
                        </a:rPr>
                        <a:t>Hiking, Maps and symbols, Orienteering</a:t>
                      </a:r>
                      <a:endParaRPr lang="en-AU" sz="6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88034792"/>
                  </a:ext>
                </a:extLst>
              </a:tr>
              <a:tr h="6882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800" dirty="0">
                          <a:solidFill>
                            <a:schemeClr val="accent2">
                              <a:lumMod val="50000"/>
                            </a:schemeClr>
                          </a:solidFill>
                          <a:latin typeface="Arial" panose="020B0604020202020204" pitchFamily="34" charset="0"/>
                          <a:cs typeface="Arial" panose="020B0604020202020204" pitchFamily="34" charset="0"/>
                          <a:hlinkClick r:id="rId7"/>
                        </a:rPr>
                        <a:t>Aboriginal cultural studies</a:t>
                      </a:r>
                      <a:endParaRPr lang="en-AU" altLang="en-US" sz="1800" dirty="0">
                        <a:solidFill>
                          <a:schemeClr val="accent2">
                            <a:lumMod val="50000"/>
                          </a:schemeClr>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800" dirty="0">
                          <a:solidFill>
                            <a:schemeClr val="bg1"/>
                          </a:solidFill>
                          <a:latin typeface="Arial" panose="020B0604020202020204" pitchFamily="34" charset="0"/>
                          <a:cs typeface="Arial" panose="020B0604020202020204" pitchFamily="34" charset="0"/>
                        </a:rPr>
                        <a:t>Including</a:t>
                      </a:r>
                      <a:r>
                        <a:rPr lang="en-AU" sz="1800" baseline="0" dirty="0">
                          <a:solidFill>
                            <a:schemeClr val="bg1"/>
                          </a:solidFill>
                          <a:latin typeface="Arial" panose="020B0604020202020204" pitchFamily="34" charset="0"/>
                          <a:cs typeface="Arial" panose="020B0604020202020204" pitchFamily="34" charset="0"/>
                        </a:rPr>
                        <a:t>: </a:t>
                      </a:r>
                      <a:r>
                        <a:rPr lang="en-AU" sz="1800" dirty="0">
                          <a:solidFill>
                            <a:schemeClr val="bg1"/>
                          </a:solidFill>
                          <a:latin typeface="Arial" panose="020B0604020202020204" pitchFamily="34" charset="0"/>
                          <a:cs typeface="Arial" panose="020B0604020202020204" pitchFamily="34" charset="0"/>
                        </a:rPr>
                        <a:t>tools and implements,</a:t>
                      </a:r>
                      <a:r>
                        <a:rPr lang="en-AU" sz="1800" baseline="0" dirty="0">
                          <a:solidFill>
                            <a:schemeClr val="bg1"/>
                          </a:solidFill>
                          <a:latin typeface="Arial" panose="020B0604020202020204" pitchFamily="34" charset="0"/>
                          <a:cs typeface="Arial" panose="020B0604020202020204" pitchFamily="34" charset="0"/>
                        </a:rPr>
                        <a:t> o</a:t>
                      </a:r>
                      <a:r>
                        <a:rPr lang="en-AU" sz="1800" dirty="0">
                          <a:solidFill>
                            <a:schemeClr val="bg1"/>
                          </a:solidFill>
                          <a:latin typeface="Arial" panose="020B0604020202020204" pitchFamily="34" charset="0"/>
                          <a:cs typeface="Arial" panose="020B0604020202020204" pitchFamily="34" charset="0"/>
                        </a:rPr>
                        <a:t>chre painting, dreaming</a:t>
                      </a:r>
                      <a:r>
                        <a:rPr lang="en-AU" sz="1800" baseline="0" dirty="0">
                          <a:solidFill>
                            <a:schemeClr val="bg1"/>
                          </a:solidFill>
                          <a:latin typeface="Arial" panose="020B0604020202020204" pitchFamily="34" charset="0"/>
                          <a:cs typeface="Arial" panose="020B0604020202020204" pitchFamily="34" charset="0"/>
                        </a:rPr>
                        <a:t> stories</a:t>
                      </a:r>
                      <a:endParaRPr lang="en-AU" sz="18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77141899"/>
                  </a:ext>
                </a:extLst>
              </a:tr>
            </a:tbl>
          </a:graphicData>
        </a:graphic>
      </p:graphicFrame>
    </p:spTree>
    <p:extLst>
      <p:ext uri="{BB962C8B-B14F-4D97-AF65-F5344CB8AC3E}">
        <p14:creationId xmlns:p14="http://schemas.microsoft.com/office/powerpoint/2010/main" val="7882803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E2398F-492D-4837-844C-B235E33EDC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2586" y="-99392"/>
            <a:ext cx="10009171" cy="7056784"/>
          </a:xfrm>
          <a:prstGeom prst="rect">
            <a:avLst/>
          </a:prstGeom>
        </p:spPr>
      </p:pic>
      <p:sp>
        <p:nvSpPr>
          <p:cNvPr id="5" name="Text Box 3"/>
          <p:cNvSpPr txBox="1">
            <a:spLocks noChangeArrowheads="1"/>
          </p:cNvSpPr>
          <p:nvPr/>
        </p:nvSpPr>
        <p:spPr bwMode="auto">
          <a:xfrm>
            <a:off x="3563888" y="5661248"/>
            <a:ext cx="4968552" cy="769441"/>
          </a:xfrm>
          <a:prstGeom prst="rect">
            <a:avLst/>
          </a:prstGeom>
          <a:solidFill>
            <a:srgbClr val="CEB966">
              <a:alpha val="85098"/>
            </a:srgbClr>
          </a:solidFill>
          <a:ln>
            <a:noFill/>
          </a:ln>
          <a:effectLst>
            <a:softEdge rad="31750"/>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ts val="0"/>
              </a:spcBef>
              <a:buFontTx/>
              <a:buNone/>
            </a:pPr>
            <a:r>
              <a:rPr lang="en-US" altLang="en-US" sz="4400" dirty="0">
                <a:latin typeface="Arial" panose="020B0604020202020204" pitchFamily="34" charset="0"/>
                <a:ea typeface="GulimChe" panose="020B0609000101010101" pitchFamily="49" charset="-127"/>
                <a:cs typeface="Arial" panose="020B0604020202020204" pitchFamily="34" charset="0"/>
              </a:rPr>
              <a:t>Exploring Ecology</a:t>
            </a:r>
            <a:endParaRPr lang="en-AU" altLang="en-US" sz="4400" dirty="0">
              <a:latin typeface="Arial" panose="020B0604020202020204" pitchFamily="34" charset="0"/>
              <a:ea typeface="GulimChe" panose="020B0609000101010101" pitchFamily="49" charset="-127"/>
              <a:cs typeface="Arial" panose="020B0604020202020204" pitchFamily="34" charset="0"/>
            </a:endParaRPr>
          </a:p>
        </p:txBody>
      </p:sp>
    </p:spTree>
    <p:extLst>
      <p:ext uri="{BB962C8B-B14F-4D97-AF65-F5344CB8AC3E}">
        <p14:creationId xmlns:p14="http://schemas.microsoft.com/office/powerpoint/2010/main" val="3541230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email">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b="-160"/>
          <a:stretch/>
        </p:blipFill>
        <p:spPr>
          <a:xfrm>
            <a:off x="0" y="0"/>
            <a:ext cx="9180512" cy="6885384"/>
          </a:xfrm>
          <a:prstGeom prst="rect">
            <a:avLst/>
          </a:prstGeom>
        </p:spPr>
      </p:pic>
      <p:sp>
        <p:nvSpPr>
          <p:cNvPr id="4" name="Text Box 3"/>
          <p:cNvSpPr txBox="1">
            <a:spLocks noChangeArrowheads="1"/>
          </p:cNvSpPr>
          <p:nvPr/>
        </p:nvSpPr>
        <p:spPr bwMode="auto">
          <a:xfrm>
            <a:off x="179512" y="5373216"/>
            <a:ext cx="4248472" cy="1354217"/>
          </a:xfrm>
          <a:prstGeom prst="rect">
            <a:avLst/>
          </a:prstGeom>
          <a:solidFill>
            <a:srgbClr val="CEB96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buNone/>
            </a:pPr>
            <a:r>
              <a:rPr lang="en-AU" sz="2800" kern="0" dirty="0">
                <a:solidFill>
                  <a:schemeClr val="bg1"/>
                </a:solidFill>
                <a:latin typeface="Arial" panose="020B0604020202020204" pitchFamily="34" charset="0"/>
                <a:ea typeface="GulimChe" panose="020B0609000101010101" pitchFamily="49" charset="-127"/>
                <a:cs typeface="Arial" panose="020B0604020202020204" pitchFamily="34" charset="0"/>
              </a:rPr>
              <a:t>Animal Survival</a:t>
            </a:r>
            <a:endParaRPr lang="en-AU"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endParaRPr>
          </a:p>
          <a:p>
            <a:pPr eaLnBrk="1" hangingPunct="1">
              <a:spcBef>
                <a:spcPts val="0"/>
              </a:spcBef>
              <a:buFontTx/>
              <a:buNone/>
            </a:pPr>
            <a:r>
              <a:rPr lang="en-GB" sz="1800" dirty="0">
                <a:solidFill>
                  <a:schemeClr val="bg1"/>
                </a:solidFill>
                <a:latin typeface="Arial" panose="020B0604020202020204" pitchFamily="34" charset="0"/>
                <a:cs typeface="Arial" panose="020B0604020202020204" pitchFamily="34" charset="0"/>
              </a:rPr>
              <a:t>Students learn about animal adaptations and interrelationships using preserved animals in our Ecocentre.</a:t>
            </a:r>
            <a:endParaRPr lang="en-AU" alt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5867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9392"/>
            <a:ext cx="9328811" cy="6996608"/>
          </a:xfrm>
          <a:prstGeom prst="rect">
            <a:avLst/>
          </a:prstGeom>
        </p:spPr>
      </p:pic>
      <p:sp>
        <p:nvSpPr>
          <p:cNvPr id="4" name="Rectangle 2"/>
          <p:cNvSpPr txBox="1">
            <a:spLocks noChangeArrowheads="1"/>
          </p:cNvSpPr>
          <p:nvPr/>
        </p:nvSpPr>
        <p:spPr>
          <a:xfrm>
            <a:off x="179512" y="5403650"/>
            <a:ext cx="8496944" cy="1337718"/>
          </a:xfrm>
          <a:prstGeom prst="rect">
            <a:avLst/>
          </a:prstGeom>
          <a:solidFill>
            <a:srgbClr val="CEB966">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l" eaLnBrk="1" hangingPunct="1">
              <a:defRPr/>
            </a:pPr>
            <a:r>
              <a:rPr lang="en-AU" sz="2800" kern="0" dirty="0">
                <a:solidFill>
                  <a:schemeClr val="bg1"/>
                </a:solidFill>
                <a:latin typeface="Arial" panose="020B0604020202020204" pitchFamily="34" charset="0"/>
                <a:ea typeface="GulimChe" panose="020B0609000101010101" pitchFamily="49" charset="-127"/>
                <a:cs typeface="Arial" panose="020B0604020202020204" pitchFamily="34" charset="0"/>
              </a:rPr>
              <a:t>Bird Ecology</a:t>
            </a:r>
          </a:p>
          <a:p>
            <a:pPr algn="l" eaLnBrk="1" hangingPunct="1">
              <a:defRPr/>
            </a:pPr>
            <a:r>
              <a:rPr lang="en-GB" sz="1800" dirty="0">
                <a:solidFill>
                  <a:schemeClr val="bg1"/>
                </a:solidFill>
                <a:latin typeface="Arial" panose="020B0604020202020204" pitchFamily="34" charset="0"/>
                <a:cs typeface="Arial" panose="020B0604020202020204" pitchFamily="34" charset="0"/>
              </a:rPr>
              <a:t>Students practise the skills of bird watching and identification. They observe bird behaviour and discuss how different species fit into the overall ecology of different habitats. A collection of stuffed bird specimens allows close examination.</a:t>
            </a:r>
            <a:endParaRPr lang="en-AU" sz="1800" kern="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6843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9217024" cy="6885384"/>
          </a:xfrm>
          <a:prstGeom prst="rect">
            <a:avLst/>
          </a:prstGeom>
        </p:spPr>
      </p:pic>
      <p:sp>
        <p:nvSpPr>
          <p:cNvPr id="4" name="Text Box 3"/>
          <p:cNvSpPr txBox="1">
            <a:spLocks noChangeArrowheads="1"/>
          </p:cNvSpPr>
          <p:nvPr/>
        </p:nvSpPr>
        <p:spPr bwMode="auto">
          <a:xfrm>
            <a:off x="107504" y="116632"/>
            <a:ext cx="1945285" cy="5184576"/>
          </a:xfrm>
          <a:prstGeom prst="rect">
            <a:avLst/>
          </a:prstGeom>
          <a:solidFill>
            <a:srgbClr val="CEB96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buFontTx/>
              <a:buNone/>
            </a:pPr>
            <a:r>
              <a:rPr lang="en-AU"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Catchment Walk</a:t>
            </a:r>
          </a:p>
          <a:p>
            <a:pPr eaLnBrk="1" hangingPunct="1">
              <a:spcBef>
                <a:spcPts val="0"/>
              </a:spcBef>
              <a:buFontTx/>
              <a:buNone/>
            </a:pPr>
            <a:r>
              <a:rPr lang="en-GB" sz="1800" dirty="0">
                <a:solidFill>
                  <a:schemeClr val="bg1"/>
                </a:solidFill>
                <a:latin typeface="Arial" panose="020B0604020202020204" pitchFamily="34" charset="0"/>
                <a:cs typeface="Arial" panose="020B0604020202020204" pitchFamily="34" charset="0"/>
              </a:rPr>
              <a:t>With the aid of maps and a 3D model, students walk through the school property to experience the features of a catchment. They explore how land use affects drainage and water quality and compare this to their local catchment.</a:t>
            </a:r>
            <a:endParaRPr lang="en-AU" alt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6681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655"/>
          <a:stretch/>
        </p:blipFill>
        <p:spPr>
          <a:xfrm>
            <a:off x="-252536" y="-243408"/>
            <a:ext cx="9485956" cy="7173416"/>
          </a:xfrm>
          <a:prstGeom prst="rect">
            <a:avLst/>
          </a:prstGeom>
          <a:solidFill>
            <a:srgbClr val="000000"/>
          </a:solidFill>
        </p:spPr>
      </p:pic>
      <p:sp>
        <p:nvSpPr>
          <p:cNvPr id="3" name="Text Box 3"/>
          <p:cNvSpPr txBox="1">
            <a:spLocks noChangeArrowheads="1"/>
          </p:cNvSpPr>
          <p:nvPr/>
        </p:nvSpPr>
        <p:spPr bwMode="auto">
          <a:xfrm>
            <a:off x="251520" y="152400"/>
            <a:ext cx="8208912" cy="1354217"/>
          </a:xfrm>
          <a:prstGeom prst="rect">
            <a:avLst/>
          </a:prstGeom>
          <a:solidFill>
            <a:srgbClr val="CEB966">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buFontTx/>
              <a:buNone/>
            </a:pPr>
            <a:r>
              <a:rPr lang="en-AU"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Freshwater Life</a:t>
            </a:r>
            <a:endParaRPr lang="en-GB" altLang="en-US" sz="2800" dirty="0">
              <a:solidFill>
                <a:schemeClr val="bg1"/>
              </a:solidFill>
              <a:latin typeface="Arial" panose="020B0604020202020204" pitchFamily="34" charset="0"/>
              <a:cs typeface="Arial" panose="020B0604020202020204" pitchFamily="34" charset="0"/>
            </a:endParaRPr>
          </a:p>
          <a:p>
            <a:pPr eaLnBrk="1" hangingPunct="1">
              <a:spcBef>
                <a:spcPts val="0"/>
              </a:spcBef>
              <a:buFontTx/>
              <a:buNone/>
            </a:pPr>
            <a:r>
              <a:rPr lang="en-GB" sz="1800" dirty="0">
                <a:solidFill>
                  <a:schemeClr val="bg1"/>
                </a:solidFill>
                <a:latin typeface="Arial" panose="020B0604020202020204" pitchFamily="34" charset="0"/>
                <a:cs typeface="Arial" panose="020B0604020202020204" pitchFamily="34" charset="0"/>
              </a:rPr>
              <a:t>Students collect samples of invertebrates using nets and observe them using magnifiers, microscopes and video camera. They explore feeding relationships, adaptations for survival or habitat requirements of freshwater life. </a:t>
            </a:r>
            <a:endParaRPr lang="en-AU" alt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26707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9EF8CD-3635-4CEB-B8B8-CC9ACAAAB41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Rectangle 46">
            <a:extLst>
              <a:ext uri="{FF2B5EF4-FFF2-40B4-BE49-F238E27FC236}">
                <a16:creationId xmlns:a16="http://schemas.microsoft.com/office/drawing/2014/main" id="{A9112C98-B328-456B-B7C5-8BB932B22D12}"/>
              </a:ext>
            </a:extLst>
          </p:cNvPr>
          <p:cNvSpPr>
            <a:spLocks noChangeArrowheads="1"/>
          </p:cNvSpPr>
          <p:nvPr/>
        </p:nvSpPr>
        <p:spPr bwMode="auto">
          <a:xfrm>
            <a:off x="5724128" y="188640"/>
            <a:ext cx="3312368" cy="2160240"/>
          </a:xfrm>
          <a:prstGeom prst="rect">
            <a:avLst/>
          </a:prstGeom>
          <a:solidFill>
            <a:srgbClr val="CEB96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r>
              <a:rPr lang="en-AU"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Hidden world</a:t>
            </a:r>
          </a:p>
          <a:p>
            <a:pPr eaLnBrk="1" hangingPunct="1">
              <a:spcBef>
                <a:spcPct val="0"/>
              </a:spcBef>
              <a:buNone/>
            </a:pPr>
            <a:r>
              <a:rPr lang="en-US" sz="1800" dirty="0">
                <a:solidFill>
                  <a:schemeClr val="bg1"/>
                </a:solidFill>
                <a:latin typeface="Arial" panose="020B0604020202020204" pitchFamily="34" charset="0"/>
                <a:cs typeface="Arial" panose="020B0604020202020204" pitchFamily="34" charset="0"/>
              </a:rPr>
              <a:t>Students explore a ‘hidden world’, so small that is normally invisible to the naked eye. They collect samples from the local environment to look at under microscopes</a:t>
            </a:r>
            <a:r>
              <a:rPr lang="en-GB" altLang="en-US" sz="1800" dirty="0">
                <a:solidFill>
                  <a:schemeClr val="bg1"/>
                </a:solidFill>
                <a:latin typeface="Arial" panose="020B0604020202020204" pitchFamily="34" charset="0"/>
                <a:cs typeface="Arial" panose="020B0604020202020204" pitchFamily="34" charset="0"/>
              </a:rPr>
              <a:t>. </a:t>
            </a:r>
            <a:endParaRPr lang="en-AU" alt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1116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9696"/>
            <a:ext cx="9144993" cy="6957392"/>
          </a:xfrm>
          <a:prstGeom prst="rect">
            <a:avLst/>
          </a:prstGeom>
        </p:spPr>
      </p:pic>
      <p:sp>
        <p:nvSpPr>
          <p:cNvPr id="4" name="Rectangle 5"/>
          <p:cNvSpPr>
            <a:spLocks noGrp="1" noChangeArrowheads="1"/>
          </p:cNvSpPr>
          <p:nvPr>
            <p:ph type="title" idx="4294967295"/>
          </p:nvPr>
        </p:nvSpPr>
        <p:spPr>
          <a:xfrm>
            <a:off x="4860032" y="260648"/>
            <a:ext cx="3960440" cy="1440160"/>
          </a:xfrm>
          <a:solidFill>
            <a:srgbClr val="CEB96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gn="l"/>
            <a:r>
              <a:rPr lang="en-AU" altLang="en-US" sz="3100" dirty="0">
                <a:solidFill>
                  <a:schemeClr val="bg1"/>
                </a:solidFill>
                <a:latin typeface="Arial" panose="020B0604020202020204" pitchFamily="34" charset="0"/>
                <a:ea typeface="GulimChe" panose="020B0609000101010101" pitchFamily="49" charset="-127"/>
                <a:cs typeface="Arial" panose="020B0604020202020204" pitchFamily="34" charset="0"/>
              </a:rPr>
              <a:t>Nature’s</a:t>
            </a:r>
            <a:r>
              <a:rPr lang="en-US" altLang="en-US" sz="3100" dirty="0">
                <a:solidFill>
                  <a:schemeClr val="bg1"/>
                </a:solidFill>
                <a:latin typeface="Arial" panose="020B0604020202020204" pitchFamily="34" charset="0"/>
                <a:ea typeface="GulimChe" panose="020B0609000101010101" pitchFamily="49" charset="-127"/>
                <a:cs typeface="Arial" panose="020B0604020202020204" pitchFamily="34" charset="0"/>
              </a:rPr>
              <a:t> R</a:t>
            </a:r>
            <a:r>
              <a:rPr lang="en-AU" altLang="en-US" sz="3100" dirty="0" err="1">
                <a:solidFill>
                  <a:schemeClr val="bg1"/>
                </a:solidFill>
                <a:latin typeface="Arial" panose="020B0604020202020204" pitchFamily="34" charset="0"/>
                <a:ea typeface="GulimChe" panose="020B0609000101010101" pitchFamily="49" charset="-127"/>
                <a:cs typeface="Arial" panose="020B0604020202020204" pitchFamily="34" charset="0"/>
              </a:rPr>
              <a:t>ecyclers</a:t>
            </a:r>
            <a:br>
              <a:rPr lang="en-AU" altLang="en-US" sz="4000" dirty="0">
                <a:solidFill>
                  <a:schemeClr val="bg1"/>
                </a:solidFill>
                <a:latin typeface="Arial" panose="020B0604020202020204" pitchFamily="34" charset="0"/>
                <a:ea typeface="GulimChe" panose="020B0609000101010101" pitchFamily="49" charset="-127"/>
                <a:cs typeface="Arial" panose="020B0604020202020204" pitchFamily="34" charset="0"/>
              </a:rPr>
            </a:br>
            <a:r>
              <a:rPr lang="en-AU" altLang="en-US" sz="2000" dirty="0">
                <a:solidFill>
                  <a:schemeClr val="bg1"/>
                </a:solidFill>
                <a:latin typeface="Arial" panose="020B0604020202020204" pitchFamily="34" charset="0"/>
                <a:cs typeface="Arial" panose="020B0604020202020204" pitchFamily="34" charset="0"/>
              </a:rPr>
              <a:t>Students look for fungi and leaf litter invertebrates</a:t>
            </a:r>
            <a:r>
              <a:rPr lang="en-US" altLang="en-US" sz="2000" dirty="0">
                <a:solidFill>
                  <a:schemeClr val="bg1"/>
                </a:solidFill>
                <a:latin typeface="Arial" panose="020B0604020202020204" pitchFamily="34" charset="0"/>
                <a:cs typeface="Arial" panose="020B0604020202020204" pitchFamily="34" charset="0"/>
              </a:rPr>
              <a:t> and </a:t>
            </a:r>
            <a:r>
              <a:rPr lang="en-AU" altLang="en-US" sz="2000" dirty="0">
                <a:solidFill>
                  <a:schemeClr val="bg1"/>
                </a:solidFill>
                <a:latin typeface="Arial" panose="020B0604020202020204" pitchFamily="34" charset="0"/>
                <a:cs typeface="Arial" panose="020B0604020202020204" pitchFamily="34" charset="0"/>
              </a:rPr>
              <a:t>observe them using magnifiers and microscopes.</a:t>
            </a:r>
            <a:endParaRPr lang="en-AU" altLang="en-US" sz="2000" dirty="0">
              <a:solidFill>
                <a:schemeClr val="bg1"/>
              </a:solidFill>
              <a:latin typeface="Arial" panose="020B0604020202020204" pitchFamily="34" charset="0"/>
              <a:ea typeface="GulimChe" panose="020B0609000101010101" pitchFamily="49" charset="-127"/>
              <a:cs typeface="Arial" panose="020B0604020202020204" pitchFamily="34" charset="0"/>
            </a:endParaRPr>
          </a:p>
        </p:txBody>
      </p:sp>
    </p:spTree>
    <p:extLst>
      <p:ext uri="{BB962C8B-B14F-4D97-AF65-F5344CB8AC3E}">
        <p14:creationId xmlns:p14="http://schemas.microsoft.com/office/powerpoint/2010/main" val="2747291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80512" cy="6858000"/>
          </a:xfrm>
          <a:prstGeom prst="rect">
            <a:avLst/>
          </a:prstGeom>
        </p:spPr>
      </p:pic>
      <p:sp>
        <p:nvSpPr>
          <p:cNvPr id="5" name="Rectangle 46"/>
          <p:cNvSpPr>
            <a:spLocks noChangeArrowheads="1"/>
          </p:cNvSpPr>
          <p:nvPr/>
        </p:nvSpPr>
        <p:spPr bwMode="auto">
          <a:xfrm>
            <a:off x="395536" y="404664"/>
            <a:ext cx="3528392" cy="1656183"/>
          </a:xfrm>
          <a:prstGeom prst="rect">
            <a:avLst/>
          </a:prstGeom>
          <a:solidFill>
            <a:srgbClr val="CEB966">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AU" altLang="en-US" sz="2800" b="0" i="0" u="none" strike="noStrike" kern="1200" cap="none" spc="0" normalizeH="0" baseline="0" noProof="0" dirty="0">
                <a:ln>
                  <a:noFill/>
                </a:ln>
                <a:solidFill>
                  <a:prstClr val="black"/>
                </a:solidFill>
                <a:effectLst/>
                <a:uLnTx/>
                <a:uFillTx/>
                <a:latin typeface="Arial" panose="020B0604020202020204" pitchFamily="34" charset="0"/>
                <a:ea typeface="GulimChe" panose="020B0609000101010101" pitchFamily="49" charset="-127"/>
                <a:cs typeface="Arial" panose="020B0604020202020204" pitchFamily="34" charset="0"/>
              </a:rPr>
              <a:t>Looking for evidence</a:t>
            </a:r>
          </a:p>
          <a:p>
            <a:pPr eaLnBrk="1" hangingPunct="1">
              <a:spcBef>
                <a:spcPct val="0"/>
              </a:spcBef>
              <a:buNone/>
            </a:pPr>
            <a:r>
              <a:rPr lang="en-GB" altLang="en-US" sz="1800" dirty="0">
                <a:solidFill>
                  <a:prstClr val="black"/>
                </a:solidFill>
                <a:latin typeface="Arial" panose="020B0604020202020204" pitchFamily="34" charset="0"/>
                <a:cs typeface="Arial" panose="020B0604020202020204" pitchFamily="34" charset="0"/>
              </a:rPr>
              <a:t>Students become ‘bush detectives’ as they search for evidence of animal life in the stringybark forest. </a:t>
            </a:r>
            <a:endParaRPr lang="en-AU" altLang="en-US" sz="1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60444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12" y="-27384"/>
            <a:ext cx="9180512" cy="7409083"/>
          </a:xfrm>
          <a:prstGeom prst="rect">
            <a:avLst/>
          </a:prstGeom>
        </p:spPr>
      </p:pic>
      <p:sp>
        <p:nvSpPr>
          <p:cNvPr id="4" name="Text Box 4"/>
          <p:cNvSpPr txBox="1">
            <a:spLocks noChangeArrowheads="1"/>
          </p:cNvSpPr>
          <p:nvPr/>
        </p:nvSpPr>
        <p:spPr bwMode="auto">
          <a:xfrm>
            <a:off x="395536" y="260648"/>
            <a:ext cx="3059832" cy="2739211"/>
          </a:xfrm>
          <a:prstGeom prst="rect">
            <a:avLst/>
          </a:prstGeom>
          <a:solidFill>
            <a:srgbClr val="CEB966">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buFontTx/>
              <a:buNone/>
            </a:pPr>
            <a:r>
              <a:rPr lang="en-AU"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Web of Life game</a:t>
            </a:r>
          </a:p>
          <a:p>
            <a:pPr eaLnBrk="1" hangingPunct="1">
              <a:spcBef>
                <a:spcPts val="0"/>
              </a:spcBef>
              <a:buFontTx/>
              <a:buNone/>
            </a:pPr>
            <a:r>
              <a:rPr lang="en-AU" altLang="en-US" sz="1800" dirty="0">
                <a:solidFill>
                  <a:schemeClr val="bg1"/>
                </a:solidFill>
                <a:latin typeface="Arial" panose="020B0604020202020204" pitchFamily="34" charset="0"/>
                <a:cs typeface="Arial" panose="020B0604020202020204" pitchFamily="34" charset="0"/>
              </a:rPr>
              <a:t>A simulation game in which students play the roles of predator and prey animals. To survive they must locate water and food that is hidden in an open woodland habitat, and avoid being eaten by a predator! </a:t>
            </a:r>
          </a:p>
        </p:txBody>
      </p:sp>
    </p:spTree>
    <p:extLst>
      <p:ext uri="{BB962C8B-B14F-4D97-AF65-F5344CB8AC3E}">
        <p14:creationId xmlns:p14="http://schemas.microsoft.com/office/powerpoint/2010/main" val="362929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12" y="-99392"/>
            <a:ext cx="9180512" cy="6957392"/>
          </a:xfrm>
          <a:prstGeom prst="rect">
            <a:avLst/>
          </a:prstGeom>
        </p:spPr>
      </p:pic>
      <p:sp>
        <p:nvSpPr>
          <p:cNvPr id="3" name="Rectangle 3"/>
          <p:cNvSpPr txBox="1">
            <a:spLocks noChangeArrowheads="1"/>
          </p:cNvSpPr>
          <p:nvPr/>
        </p:nvSpPr>
        <p:spPr>
          <a:xfrm>
            <a:off x="107504" y="0"/>
            <a:ext cx="8928992" cy="1440160"/>
          </a:xfrm>
          <a:prstGeom prst="rect">
            <a:avLst/>
          </a:prstGeom>
          <a:solidFill>
            <a:srgbClr val="000000">
              <a:alpha val="23137"/>
            </a:srgbClr>
          </a:solidFill>
          <a:effectLst>
            <a:softEdge rad="31750"/>
          </a:effectLst>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pPr>
            <a:r>
              <a:rPr lang="en-AU" altLang="en-US" sz="2200" dirty="0">
                <a:solidFill>
                  <a:schemeClr val="bg1"/>
                </a:solidFill>
                <a:latin typeface="Arial" panose="020B0604020202020204" pitchFamily="34" charset="0"/>
                <a:cs typeface="Arial" panose="020B0604020202020204" pitchFamily="34" charset="0"/>
              </a:rPr>
              <a:t>Arbury Park Outdoor School is a</a:t>
            </a:r>
            <a:r>
              <a:rPr lang="en-US" altLang="en-US" sz="2200" dirty="0">
                <a:solidFill>
                  <a:schemeClr val="bg1"/>
                </a:solidFill>
                <a:latin typeface="Arial" panose="020B0604020202020204" pitchFamily="34" charset="0"/>
                <a:cs typeface="Arial" panose="020B0604020202020204" pitchFamily="34" charset="0"/>
              </a:rPr>
              <a:t> </a:t>
            </a:r>
            <a:r>
              <a:rPr lang="en-AU" altLang="en-US" sz="2200" dirty="0">
                <a:solidFill>
                  <a:schemeClr val="bg1"/>
                </a:solidFill>
                <a:latin typeface="Arial" panose="020B0604020202020204" pitchFamily="34" charset="0"/>
                <a:cs typeface="Arial" panose="020B0604020202020204" pitchFamily="34" charset="0"/>
              </a:rPr>
              <a:t>purpose built residential facility, situated on 32 hectares near Bridgewater in the Mt Lofty Ranges, </a:t>
            </a:r>
          </a:p>
          <a:p>
            <a:pPr algn="l">
              <a:lnSpc>
                <a:spcPct val="90000"/>
              </a:lnSpc>
            </a:pPr>
            <a:r>
              <a:rPr lang="en-AU" altLang="en-US" sz="2200" dirty="0">
                <a:solidFill>
                  <a:schemeClr val="bg1"/>
                </a:solidFill>
                <a:latin typeface="Arial" panose="020B0604020202020204" pitchFamily="34" charset="0"/>
                <a:cs typeface="Arial" panose="020B0604020202020204" pitchFamily="34" charset="0"/>
              </a:rPr>
              <a:t>23 km from Adelaide. It is a state-wide service of the Department for Education that commenced operation in March 1976. </a:t>
            </a:r>
          </a:p>
        </p:txBody>
      </p:sp>
    </p:spTree>
    <p:extLst>
      <p:ext uri="{BB962C8B-B14F-4D97-AF65-F5344CB8AC3E}">
        <p14:creationId xmlns:p14="http://schemas.microsoft.com/office/powerpoint/2010/main" val="9457040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8580" y="-13538"/>
            <a:ext cx="10441160" cy="6985484"/>
          </a:xfrm>
          <a:prstGeom prst="rect">
            <a:avLst/>
          </a:prstGeom>
        </p:spPr>
      </p:pic>
      <p:sp>
        <p:nvSpPr>
          <p:cNvPr id="3" name="Rectangle 2">
            <a:extLst>
              <a:ext uri="{FF2B5EF4-FFF2-40B4-BE49-F238E27FC236}">
                <a16:creationId xmlns:a16="http://schemas.microsoft.com/office/drawing/2014/main" id="{BCFEC190-640C-479A-BBE1-C8EA79DDD446}"/>
              </a:ext>
            </a:extLst>
          </p:cNvPr>
          <p:cNvSpPr/>
          <p:nvPr/>
        </p:nvSpPr>
        <p:spPr>
          <a:xfrm>
            <a:off x="4211960" y="6021288"/>
            <a:ext cx="3870176" cy="523220"/>
          </a:xfrm>
          <a:prstGeom prst="rect">
            <a:avLst/>
          </a:prstGeom>
          <a:solidFill>
            <a:srgbClr val="CEB966"/>
          </a:solidFill>
        </p:spPr>
        <p:txBody>
          <a:bodyPr wrap="square">
            <a:spAutoFit/>
          </a:bodyPr>
          <a:lstStyle/>
          <a:p>
            <a:r>
              <a:rPr lang="en-AU"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Web of Life game area</a:t>
            </a:r>
          </a:p>
        </p:txBody>
      </p:sp>
    </p:spTree>
    <p:extLst>
      <p:ext uri="{BB962C8B-B14F-4D97-AF65-F5344CB8AC3E}">
        <p14:creationId xmlns:p14="http://schemas.microsoft.com/office/powerpoint/2010/main" val="1534449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69" y="-90285"/>
            <a:ext cx="9522304" cy="6948285"/>
          </a:xfrm>
          <a:prstGeom prst="rect">
            <a:avLst/>
          </a:prstGeom>
        </p:spPr>
      </p:pic>
      <p:sp>
        <p:nvSpPr>
          <p:cNvPr id="3" name="Text Box 3">
            <a:extLst>
              <a:ext uri="{FF2B5EF4-FFF2-40B4-BE49-F238E27FC236}">
                <a16:creationId xmlns:a16="http://schemas.microsoft.com/office/drawing/2014/main" id="{743DAEA0-FBC7-4A4C-9686-E458E973BEF3}"/>
              </a:ext>
            </a:extLst>
          </p:cNvPr>
          <p:cNvSpPr txBox="1">
            <a:spLocks noChangeArrowheads="1"/>
          </p:cNvSpPr>
          <p:nvPr/>
        </p:nvSpPr>
        <p:spPr bwMode="auto">
          <a:xfrm>
            <a:off x="323528" y="404664"/>
            <a:ext cx="3561921" cy="769441"/>
          </a:xfrm>
          <a:prstGeom prst="rect">
            <a:avLst/>
          </a:prstGeom>
          <a:solidFill>
            <a:srgbClr val="253D75">
              <a:alpha val="84706"/>
            </a:srgbClr>
          </a:solidFill>
          <a:ln>
            <a:noFill/>
          </a:ln>
          <a:effectLst>
            <a:softEdge rad="31750"/>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eaLnBrk="1" hangingPunct="1">
              <a:spcBef>
                <a:spcPts val="0"/>
              </a:spcBef>
              <a:buFontTx/>
              <a:buNone/>
            </a:pPr>
            <a:r>
              <a:rPr lang="en-US" altLang="en-US" sz="4400" dirty="0">
                <a:solidFill>
                  <a:schemeClr val="bg1"/>
                </a:solidFill>
                <a:latin typeface="Arial" panose="020B0604020202020204" pitchFamily="34" charset="0"/>
                <a:ea typeface="GulimChe" panose="020B0609000101010101" pitchFamily="49" charset="-127"/>
                <a:cs typeface="Arial" panose="020B0604020202020204" pitchFamily="34" charset="0"/>
              </a:rPr>
              <a:t>Taking action</a:t>
            </a:r>
            <a:endParaRPr lang="en-AU" altLang="en-US" sz="4400" dirty="0">
              <a:solidFill>
                <a:schemeClr val="bg1"/>
              </a:solidFill>
              <a:latin typeface="Arial" panose="020B0604020202020204" pitchFamily="34" charset="0"/>
              <a:ea typeface="GulimChe" panose="020B0609000101010101" pitchFamily="49" charset="-127"/>
              <a:cs typeface="Arial" panose="020B0604020202020204" pitchFamily="34" charset="0"/>
            </a:endParaRPr>
          </a:p>
        </p:txBody>
      </p:sp>
    </p:spTree>
    <p:extLst>
      <p:ext uri="{BB962C8B-B14F-4D97-AF65-F5344CB8AC3E}">
        <p14:creationId xmlns:p14="http://schemas.microsoft.com/office/powerpoint/2010/main" val="4103393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990A25-BC5E-4779-895B-E94DAD4197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7076049"/>
          </a:xfrm>
          <a:prstGeom prst="rect">
            <a:avLst/>
          </a:prstGeom>
        </p:spPr>
      </p:pic>
      <p:sp>
        <p:nvSpPr>
          <p:cNvPr id="3" name="Text Box 4"/>
          <p:cNvSpPr txBox="1">
            <a:spLocks noChangeArrowheads="1"/>
          </p:cNvSpPr>
          <p:nvPr/>
        </p:nvSpPr>
        <p:spPr bwMode="auto">
          <a:xfrm>
            <a:off x="1907704" y="116632"/>
            <a:ext cx="7128792" cy="1631216"/>
          </a:xfrm>
          <a:prstGeom prst="rect">
            <a:avLst/>
          </a:prstGeom>
          <a:solidFill>
            <a:srgbClr val="253D75">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buNone/>
            </a:pPr>
            <a:r>
              <a:rPr lang="en-US"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Plant Propagation</a:t>
            </a:r>
            <a:endParaRPr lang="en-AU"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endParaRPr>
          </a:p>
          <a:p>
            <a:pPr eaLnBrk="1" hangingPunct="1">
              <a:spcBef>
                <a:spcPts val="0"/>
              </a:spcBef>
              <a:buFontTx/>
              <a:buNone/>
            </a:pPr>
            <a:r>
              <a:rPr lang="en-GB" sz="1800" dirty="0">
                <a:solidFill>
                  <a:schemeClr val="bg1"/>
                </a:solidFill>
                <a:latin typeface="Arial" panose="020B0604020202020204" pitchFamily="34" charset="0"/>
                <a:cs typeface="Arial" panose="020B0604020202020204" pitchFamily="34" charset="0"/>
              </a:rPr>
              <a:t>In the school's plant nursery, students learn basic nursery procedure to propagate local species from seed. This follows an exploration of flowering plant reproduction and diversity, including flowers, seeds, seed "containers", and survival features of local plant groups.</a:t>
            </a:r>
            <a:endParaRPr lang="en-AU" alt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0261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3753"/>
            <a:ext cx="9144000" cy="7744185"/>
          </a:xfrm>
          <a:prstGeom prst="rect">
            <a:avLst/>
          </a:prstGeom>
        </p:spPr>
      </p:pic>
      <p:sp>
        <p:nvSpPr>
          <p:cNvPr id="3" name="Text Box 4"/>
          <p:cNvSpPr txBox="1">
            <a:spLocks noChangeArrowheads="1"/>
          </p:cNvSpPr>
          <p:nvPr/>
        </p:nvSpPr>
        <p:spPr bwMode="auto">
          <a:xfrm>
            <a:off x="144016" y="188640"/>
            <a:ext cx="7164288" cy="1354217"/>
          </a:xfrm>
          <a:prstGeom prst="rect">
            <a:avLst/>
          </a:prstGeom>
          <a:solidFill>
            <a:srgbClr val="253D7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AU"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Landcare / </a:t>
            </a:r>
            <a:r>
              <a:rPr lang="en-US"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B</a:t>
            </a:r>
            <a:r>
              <a:rPr lang="en-AU" altLang="en-US" sz="2800" dirty="0" err="1">
                <a:solidFill>
                  <a:schemeClr val="bg1"/>
                </a:solidFill>
                <a:latin typeface="Arial" panose="020B0604020202020204" pitchFamily="34" charset="0"/>
                <a:ea typeface="GulimChe" panose="020B0609000101010101" pitchFamily="49" charset="-127"/>
                <a:cs typeface="Arial" panose="020B0604020202020204" pitchFamily="34" charset="0"/>
              </a:rPr>
              <a:t>ushcare</a:t>
            </a:r>
            <a:br>
              <a:rPr lang="en-US" altLang="en-US" sz="1800" dirty="0">
                <a:solidFill>
                  <a:schemeClr val="bg1"/>
                </a:solidFill>
                <a:latin typeface="Arial" panose="020B0604020202020204" pitchFamily="34" charset="0"/>
                <a:cs typeface="Arial" panose="020B0604020202020204" pitchFamily="34" charset="0"/>
              </a:rPr>
            </a:br>
            <a:r>
              <a:rPr lang="en-GB" sz="1800" dirty="0">
                <a:solidFill>
                  <a:schemeClr val="bg1"/>
                </a:solidFill>
                <a:latin typeface="Arial" panose="020B0604020202020204" pitchFamily="34" charset="0"/>
                <a:cs typeface="Arial" panose="020B0604020202020204" pitchFamily="34" charset="0"/>
              </a:rPr>
              <a:t>Students get their hands dirty working on rehabilitation projects using local species propagated in the school’s nursery. They explore the benefits of regeneration and caring for remnant bushland. </a:t>
            </a:r>
            <a:endParaRPr lang="en-AU" alt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046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86" y="0"/>
            <a:ext cx="9145486" cy="6859116"/>
          </a:xfrm>
          <a:prstGeom prst="rect">
            <a:avLst/>
          </a:prstGeom>
        </p:spPr>
      </p:pic>
      <p:sp>
        <p:nvSpPr>
          <p:cNvPr id="3" name="Text Box 4"/>
          <p:cNvSpPr txBox="1">
            <a:spLocks noChangeArrowheads="1"/>
          </p:cNvSpPr>
          <p:nvPr/>
        </p:nvSpPr>
        <p:spPr bwMode="auto">
          <a:xfrm>
            <a:off x="6012160" y="116632"/>
            <a:ext cx="3096344" cy="3847207"/>
          </a:xfrm>
          <a:prstGeom prst="rect">
            <a:avLst/>
          </a:prstGeom>
          <a:solidFill>
            <a:srgbClr val="253D75">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50000"/>
              </a:spcBef>
              <a:buFontTx/>
              <a:buNone/>
            </a:pPr>
            <a:r>
              <a:rPr lang="en-AU"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Nesting Boxes</a:t>
            </a:r>
            <a:br>
              <a:rPr lang="en-US" altLang="en-US" sz="1800" dirty="0">
                <a:solidFill>
                  <a:schemeClr val="bg1"/>
                </a:solidFill>
                <a:latin typeface="Arial" panose="020B0604020202020204" pitchFamily="34" charset="0"/>
                <a:cs typeface="Arial" panose="020B0604020202020204" pitchFamily="34" charset="0"/>
              </a:rPr>
            </a:br>
            <a:r>
              <a:rPr lang="en-GB" sz="1800" dirty="0">
                <a:solidFill>
                  <a:schemeClr val="bg1"/>
                </a:solidFill>
                <a:latin typeface="Arial" panose="020B0604020202020204" pitchFamily="34" charset="0"/>
                <a:cs typeface="Arial" panose="020B0604020202020204" pitchFamily="34" charset="0"/>
              </a:rPr>
              <a:t>Teams of students follow safe work practices to cut and assemble wooden nesting boxes in a specially designed workshop. The procedure includes sawing, drilling and hammering the various components. Students can install completed boxes in their own school as alternatives to lost nesting hollows.</a:t>
            </a:r>
            <a:endParaRPr lang="en-AU" alt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78272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t="-2137"/>
          <a:stretch/>
        </p:blipFill>
        <p:spPr>
          <a:xfrm>
            <a:off x="0" y="-169820"/>
            <a:ext cx="9409810" cy="7127212"/>
          </a:xfrm>
          <a:prstGeom prst="rect">
            <a:avLst/>
          </a:prstGeom>
        </p:spPr>
      </p:pic>
      <p:sp>
        <p:nvSpPr>
          <p:cNvPr id="5" name="Text Box 4"/>
          <p:cNvSpPr txBox="1">
            <a:spLocks noChangeArrowheads="1"/>
          </p:cNvSpPr>
          <p:nvPr/>
        </p:nvSpPr>
        <p:spPr bwMode="auto">
          <a:xfrm>
            <a:off x="6008894" y="260648"/>
            <a:ext cx="2955594" cy="2739211"/>
          </a:xfrm>
          <a:prstGeom prst="rect">
            <a:avLst/>
          </a:prstGeom>
          <a:solidFill>
            <a:srgbClr val="253D7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AU" altLang="en-US" sz="2800" b="0" i="0" u="none" strike="noStrike" kern="1200" cap="none" spc="0" normalizeH="0" baseline="0" noProof="0" dirty="0">
                <a:ln>
                  <a:noFill/>
                </a:ln>
                <a:solidFill>
                  <a:prstClr val="white"/>
                </a:solidFill>
                <a:effectLst/>
                <a:uLnTx/>
                <a:uFillTx/>
                <a:latin typeface="Arial" panose="020B0604020202020204" pitchFamily="34" charset="0"/>
                <a:ea typeface="GulimChe" panose="020B0609000101010101" pitchFamily="49" charset="-127"/>
                <a:cs typeface="Arial" panose="020B0604020202020204" pitchFamily="34" charset="0"/>
              </a:rPr>
              <a:t>Bee hotels</a:t>
            </a:r>
            <a:b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Students create ‘bee bundles’ and ‘bee blocks’ to provide habitat for native bee species.  They explore the importance of native bees and the differences between native bees and European honeybees.</a:t>
            </a:r>
            <a:endParaRPr kumimoji="0" lang="en-AU"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51090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2051720" y="404664"/>
            <a:ext cx="5472608" cy="769441"/>
          </a:xfrm>
          <a:prstGeom prst="rect">
            <a:avLst/>
          </a:prstGeom>
          <a:solidFill>
            <a:srgbClr val="CC3300">
              <a:alpha val="8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prstClr val="white"/>
                </a:solidFill>
                <a:effectLst/>
                <a:uLnTx/>
                <a:uFillTx/>
                <a:latin typeface="Arial" panose="020B0604020202020204" pitchFamily="34" charset="0"/>
                <a:ea typeface="GulimChe" panose="020B0609000101010101" pitchFamily="49" charset="-127"/>
                <a:cs typeface="Arial" panose="020B0604020202020204" pitchFamily="34" charset="0"/>
              </a:rPr>
              <a:t>Outdoor recreation</a:t>
            </a:r>
            <a:endParaRPr kumimoji="0" lang="en-AU" altLang="en-US" sz="4400" b="0" i="0" u="none" strike="noStrike" kern="1200" cap="none" spc="0" normalizeH="0" baseline="0" noProof="0" dirty="0">
              <a:ln>
                <a:noFill/>
              </a:ln>
              <a:solidFill>
                <a:prstClr val="white"/>
              </a:solidFill>
              <a:effectLst/>
              <a:uLnTx/>
              <a:uFillTx/>
              <a:latin typeface="Arial" panose="020B0604020202020204" pitchFamily="34" charset="0"/>
              <a:ea typeface="GulimChe" panose="020B0609000101010101" pitchFamily="49" charset="-127"/>
              <a:cs typeface="Arial" panose="020B0604020202020204" pitchFamily="34" charset="0"/>
            </a:endParaRPr>
          </a:p>
        </p:txBody>
      </p:sp>
    </p:spTree>
    <p:extLst>
      <p:ext uri="{BB962C8B-B14F-4D97-AF65-F5344CB8AC3E}">
        <p14:creationId xmlns:p14="http://schemas.microsoft.com/office/powerpoint/2010/main" val="39471499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12" y="0"/>
            <a:ext cx="9217024" cy="6858000"/>
          </a:xfrm>
          <a:prstGeom prst="rect">
            <a:avLst/>
          </a:prstGeom>
        </p:spPr>
      </p:pic>
      <p:sp>
        <p:nvSpPr>
          <p:cNvPr id="3" name="Text Box 3"/>
          <p:cNvSpPr txBox="1">
            <a:spLocks noChangeArrowheads="1"/>
          </p:cNvSpPr>
          <p:nvPr/>
        </p:nvSpPr>
        <p:spPr bwMode="auto">
          <a:xfrm>
            <a:off x="107504" y="188640"/>
            <a:ext cx="6336704" cy="1631216"/>
          </a:xfrm>
          <a:prstGeom prst="rect">
            <a:avLst/>
          </a:prstGeom>
          <a:solidFill>
            <a:srgbClr val="CC33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buFontTx/>
              <a:buNone/>
            </a:pPr>
            <a:r>
              <a:rPr lang="en-AU"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Hiking</a:t>
            </a:r>
            <a:br>
              <a:rPr lang="en-US" altLang="en-US" sz="1800" dirty="0">
                <a:solidFill>
                  <a:schemeClr val="bg1"/>
                </a:solidFill>
                <a:latin typeface="Arial" panose="020B0604020202020204" pitchFamily="34" charset="0"/>
                <a:cs typeface="Arial" panose="020B0604020202020204" pitchFamily="34" charset="0"/>
              </a:rPr>
            </a:br>
            <a:r>
              <a:rPr lang="en-GB" sz="1800" dirty="0">
                <a:solidFill>
                  <a:schemeClr val="bg1"/>
                </a:solidFill>
                <a:latin typeface="Arial" panose="020B0604020202020204" pitchFamily="34" charset="0"/>
                <a:cs typeface="Arial" panose="020B0604020202020204" pitchFamily="34" charset="0"/>
              </a:rPr>
              <a:t>Hikes include the school boundary, half day circuits of Mt George Conservation Park, an historic loop into the township of Bridgewater, and day hikes along sections of the </a:t>
            </a:r>
            <a:r>
              <a:rPr lang="en-GB" sz="1800" dirty="0" err="1">
                <a:solidFill>
                  <a:schemeClr val="bg1"/>
                </a:solidFill>
                <a:latin typeface="Arial" panose="020B0604020202020204" pitchFamily="34" charset="0"/>
                <a:cs typeface="Arial" panose="020B0604020202020204" pitchFamily="34" charset="0"/>
              </a:rPr>
              <a:t>Heysen</a:t>
            </a:r>
            <a:r>
              <a:rPr lang="en-GB" sz="1800" dirty="0">
                <a:solidFill>
                  <a:schemeClr val="bg1"/>
                </a:solidFill>
                <a:latin typeface="Arial" panose="020B0604020202020204" pitchFamily="34" charset="0"/>
                <a:cs typeface="Arial" panose="020B0604020202020204" pitchFamily="34" charset="0"/>
              </a:rPr>
              <a:t> Trail. Students learn about preparing for a safe hike.</a:t>
            </a:r>
            <a:endParaRPr lang="en-AU" altLang="en-US" sz="1800" dirty="0">
              <a:solidFill>
                <a:schemeClr val="bg1"/>
              </a:solidFill>
              <a:latin typeface="Arial" panose="020B0604020202020204" pitchFamily="34" charset="0"/>
              <a:ea typeface="GulimChe" panose="020B0609000101010101" pitchFamily="49" charset="-127"/>
              <a:cs typeface="Arial" panose="020B0604020202020204" pitchFamily="34" charset="0"/>
            </a:endParaRPr>
          </a:p>
        </p:txBody>
      </p:sp>
    </p:spTree>
    <p:extLst>
      <p:ext uri="{BB962C8B-B14F-4D97-AF65-F5344CB8AC3E}">
        <p14:creationId xmlns:p14="http://schemas.microsoft.com/office/powerpoint/2010/main" val="3404469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395537" y="209344"/>
            <a:ext cx="6480720" cy="1354217"/>
          </a:xfrm>
          <a:prstGeom prst="rect">
            <a:avLst/>
          </a:prstGeom>
          <a:solidFill>
            <a:srgbClr val="CC330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2800" b="0" i="0" u="none" strike="noStrike" kern="1200" cap="none" spc="0" normalizeH="0" baseline="0" noProof="0" dirty="0">
                <a:ln>
                  <a:noFill/>
                </a:ln>
                <a:solidFill>
                  <a:prstClr val="white"/>
                </a:solidFill>
                <a:effectLst/>
                <a:uLnTx/>
                <a:uFillTx/>
                <a:latin typeface="Arial" panose="020B0604020202020204" pitchFamily="34" charset="0"/>
                <a:ea typeface="GulimChe" panose="020B0609000101010101" pitchFamily="49" charset="-127"/>
                <a:cs typeface="Arial" panose="020B0604020202020204" pitchFamily="34" charset="0"/>
              </a:rPr>
              <a:t>Orienteering</a:t>
            </a:r>
            <a:b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Arbury Park has a number of permanent orienteering courses that use colour, scale orienteering maps. The courses become sequentially more challenging in distance and navigation.</a:t>
            </a:r>
            <a:endParaRPr kumimoji="0" lang="en-AU"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038422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5006CC-2103-4B1A-9A63-3901F8144F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029"/>
            <a:ext cx="9145372" cy="6859029"/>
          </a:xfrm>
          <a:prstGeom prst="rect">
            <a:avLst/>
          </a:prstGeom>
        </p:spPr>
      </p:pic>
      <p:sp>
        <p:nvSpPr>
          <p:cNvPr id="4" name="Text Box 3"/>
          <p:cNvSpPr txBox="1">
            <a:spLocks noChangeArrowheads="1"/>
          </p:cNvSpPr>
          <p:nvPr/>
        </p:nvSpPr>
        <p:spPr bwMode="auto">
          <a:xfrm>
            <a:off x="107504" y="5157192"/>
            <a:ext cx="3096344" cy="1631216"/>
          </a:xfrm>
          <a:prstGeom prst="rect">
            <a:avLst/>
          </a:prstGeom>
          <a:solidFill>
            <a:srgbClr val="CC3300">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2800" b="0" i="0" u="none" strike="noStrike" kern="1200" cap="none" spc="0" normalizeH="0" baseline="0" noProof="0" dirty="0">
                <a:ln>
                  <a:noFill/>
                </a:ln>
                <a:solidFill>
                  <a:prstClr val="white"/>
                </a:solidFill>
                <a:effectLst/>
                <a:uLnTx/>
                <a:uFillTx/>
                <a:latin typeface="Arial" panose="020B0604020202020204" pitchFamily="34" charset="0"/>
                <a:ea typeface="GulimChe" panose="020B0609000101010101" pitchFamily="49" charset="-127"/>
                <a:cs typeface="Arial" panose="020B0604020202020204" pitchFamily="34" charset="0"/>
              </a:rPr>
              <a:t>Campfire cooking</a:t>
            </a:r>
            <a:b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AU"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 groups of three to five, students learn about and create small fires then cook and eat simple camp food</a:t>
            </a:r>
            <a:r>
              <a:rPr kumimoji="0" lang="en-AU" sz="1800" b="0" i="1"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AU"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3501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48986345"/>
              </p:ext>
            </p:extLst>
          </p:nvPr>
        </p:nvGraphicFramePr>
        <p:xfrm>
          <a:off x="467544" y="116632"/>
          <a:ext cx="8676456" cy="6831006"/>
        </p:xfrm>
        <a:graphic>
          <a:graphicData uri="http://schemas.openxmlformats.org/drawingml/2006/table">
            <a:tbl>
              <a:tblPr firstRow="1" bandRow="1">
                <a:tableStyleId>{5C22544A-7EE6-4342-B048-85BDC9FD1C3A}</a:tableStyleId>
              </a:tblPr>
              <a:tblGrid>
                <a:gridCol w="5338339">
                  <a:extLst>
                    <a:ext uri="{9D8B030D-6E8A-4147-A177-3AD203B41FA5}">
                      <a16:colId xmlns:a16="http://schemas.microsoft.com/office/drawing/2014/main" val="2632608722"/>
                    </a:ext>
                  </a:extLst>
                </a:gridCol>
                <a:gridCol w="3338117">
                  <a:extLst>
                    <a:ext uri="{9D8B030D-6E8A-4147-A177-3AD203B41FA5}">
                      <a16:colId xmlns:a16="http://schemas.microsoft.com/office/drawing/2014/main" val="3618789853"/>
                    </a:ext>
                  </a:extLst>
                </a:gridCol>
              </a:tblGrid>
              <a:tr h="855367">
                <a:tc gridSpan="2">
                  <a:txBody>
                    <a:bodyPr/>
                    <a:lstStyle/>
                    <a:p>
                      <a:pPr algn="ctr"/>
                      <a:r>
                        <a:rPr lang="en-US" altLang="en-US" sz="4000" dirty="0">
                          <a:solidFill>
                            <a:schemeClr val="bg1"/>
                          </a:solidFill>
                          <a:latin typeface="Arial" panose="020B0604020202020204" pitchFamily="34" charset="0"/>
                          <a:ea typeface="GulimChe" panose="020B0609000101010101" pitchFamily="49" charset="-127"/>
                          <a:cs typeface="Arial" panose="020B0604020202020204" pitchFamily="34" charset="0"/>
                        </a:rPr>
                        <a:t>Learning in the outdoors</a:t>
                      </a:r>
                      <a:endParaRPr lang="en-AU" sz="4000" dirty="0">
                        <a:solidFill>
                          <a:schemeClr val="bg1"/>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AU"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00">
                        <a:alpha val="23922"/>
                      </a:srgbClr>
                    </a:solidFill>
                  </a:tcPr>
                </a:tc>
                <a:extLst>
                  <a:ext uri="{0D108BD9-81ED-4DB2-BD59-A6C34878D82A}">
                    <a16:rowId xmlns:a16="http://schemas.microsoft.com/office/drawing/2014/main" val="3025589985"/>
                  </a:ext>
                </a:extLst>
              </a:tr>
              <a:tr h="728809">
                <a:tc gridSpan="2">
                  <a:txBody>
                    <a:bodyPr/>
                    <a:lstStyle/>
                    <a:p>
                      <a:pPr algn="ctr"/>
                      <a:r>
                        <a:rPr lang="en-AU" altLang="en-US" sz="2000" dirty="0">
                          <a:solidFill>
                            <a:schemeClr val="bg1"/>
                          </a:solidFill>
                          <a:latin typeface="Arial" panose="020B0604020202020204" pitchFamily="34" charset="0"/>
                          <a:cs typeface="Arial" panose="020B0604020202020204" pitchFamily="34" charset="0"/>
                        </a:rPr>
                        <a:t>Learning at Arbury Park is guided by our three core values:</a:t>
                      </a:r>
                      <a:endParaRPr lang="en-AU" sz="2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hMerge="1">
                  <a:txBody>
                    <a:bodyPr/>
                    <a:lstStyle/>
                    <a:p>
                      <a:endParaRPr lang="en-AU"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0000">
                        <a:alpha val="23922"/>
                      </a:srgbClr>
                    </a:solidFill>
                  </a:tcPr>
                </a:tc>
                <a:extLst>
                  <a:ext uri="{0D108BD9-81ED-4DB2-BD59-A6C34878D82A}">
                    <a16:rowId xmlns:a16="http://schemas.microsoft.com/office/drawing/2014/main" val="309547913"/>
                  </a:ext>
                </a:extLst>
              </a:tr>
              <a:tr h="1152128">
                <a:tc gridSpan="2">
                  <a:txBody>
                    <a:bodyPr/>
                    <a:lstStyle/>
                    <a:p>
                      <a:r>
                        <a:rPr lang="en-AU" altLang="en-US" sz="2000" b="1" dirty="0">
                          <a:solidFill>
                            <a:schemeClr val="tx1">
                              <a:lumMod val="95000"/>
                              <a:lumOff val="5000"/>
                            </a:schemeClr>
                          </a:solidFill>
                          <a:latin typeface="Arial" panose="020B0604020202020204" pitchFamily="34" charset="0"/>
                          <a:cs typeface="Arial" panose="020B0604020202020204" pitchFamily="34" charset="0"/>
                        </a:rPr>
                        <a:t>CURIOSITY</a:t>
                      </a:r>
                      <a:r>
                        <a:rPr lang="en-GB" sz="2000" dirty="0">
                          <a:solidFill>
                            <a:schemeClr val="bg1"/>
                          </a:solidFill>
                          <a:latin typeface="Arial" panose="020B0604020202020204" pitchFamily="34" charset="0"/>
                          <a:cs typeface="Arial" panose="020B0604020202020204" pitchFamily="34" charset="0"/>
                        </a:rPr>
                        <a:t>  is an eagerness to discover new things, to wonder and to learn. When we are curious we explore the mysteries of our world.</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3540435"/>
                  </a:ext>
                </a:extLst>
              </a:tr>
              <a:tr h="2047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2000" b="1" dirty="0">
                          <a:solidFill>
                            <a:schemeClr val="tx1">
                              <a:lumMod val="95000"/>
                              <a:lumOff val="5000"/>
                            </a:schemeClr>
                          </a:solidFill>
                          <a:latin typeface="Arial" panose="020B0604020202020204" pitchFamily="34" charset="0"/>
                          <a:cs typeface="Arial" panose="020B0604020202020204" pitchFamily="34" charset="0"/>
                        </a:rPr>
                        <a:t>COMMUNITY</a:t>
                      </a:r>
                      <a:r>
                        <a:rPr lang="en-AU" altLang="en-US" sz="2000" dirty="0">
                          <a:solidFill>
                            <a:schemeClr val="bg1"/>
                          </a:solidFill>
                          <a:latin typeface="Arial" panose="020B0604020202020204" pitchFamily="34" charset="0"/>
                          <a:cs typeface="Arial" panose="020B0604020202020204" pitchFamily="34" charset="0"/>
                        </a:rPr>
                        <a:t> </a:t>
                      </a:r>
                      <a:r>
                        <a:rPr lang="en-GB" sz="2000" dirty="0">
                          <a:solidFill>
                            <a:schemeClr val="bg1"/>
                          </a:solidFill>
                          <a:latin typeface="Arial" panose="020B0604020202020204" pitchFamily="34" charset="0"/>
                          <a:cs typeface="Arial" panose="020B0604020202020204" pitchFamily="34" charset="0"/>
                        </a:rPr>
                        <a:t> is about the connections in our lives; connections between each other, with places and with things. Our community is the web of our relationships. It gives us a sense of belonging.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0893685"/>
                  </a:ext>
                </a:extLst>
              </a:tr>
              <a:tr h="20473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altLang="en-US" sz="2000" b="1" dirty="0">
                          <a:solidFill>
                            <a:schemeClr val="tx1">
                              <a:lumMod val="95000"/>
                              <a:lumOff val="5000"/>
                            </a:schemeClr>
                          </a:solidFill>
                          <a:latin typeface="Arial" panose="020B0604020202020204" pitchFamily="34" charset="0"/>
                          <a:cs typeface="Arial" panose="020B0604020202020204" pitchFamily="34" charset="0"/>
                        </a:rPr>
                        <a:t>CARE</a:t>
                      </a:r>
                      <a:r>
                        <a:rPr lang="en-GB" sz="2000" dirty="0">
                          <a:solidFill>
                            <a:schemeClr val="bg1"/>
                          </a:solidFill>
                          <a:latin typeface="Arial" panose="020B0604020202020204" pitchFamily="34" charset="0"/>
                          <a:cs typeface="Arial" panose="020B0604020202020204" pitchFamily="34" charset="0"/>
                        </a:rPr>
                        <a:t>  means giving love and attention to people and things that matter. When we care about something or someone we try to give our best.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2000" dirty="0">
                        <a:solidFill>
                          <a:schemeClr val="bg1"/>
                        </a:solidFill>
                        <a:latin typeface="Arial" panose="020B060402020202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AU" altLang="en-US" sz="2000" dirty="0">
                        <a:solidFill>
                          <a:schemeClr val="bg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AU"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7834656"/>
                  </a:ext>
                </a:extLst>
              </a:tr>
            </a:tbl>
          </a:graphicData>
        </a:graphic>
      </p:graphicFrame>
      <p:pic>
        <p:nvPicPr>
          <p:cNvPr id="7"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20057" y="2636912"/>
            <a:ext cx="2913165"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87010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BB31DB0-6162-43C9-86B7-319B5B6FDB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0289572" cy="6858000"/>
          </a:xfrm>
          <a:prstGeom prst="rect">
            <a:avLst/>
          </a:prstGeom>
        </p:spPr>
      </p:pic>
      <p:sp>
        <p:nvSpPr>
          <p:cNvPr id="3" name="Text Box 4"/>
          <p:cNvSpPr txBox="1">
            <a:spLocks noChangeArrowheads="1"/>
          </p:cNvSpPr>
          <p:nvPr/>
        </p:nvSpPr>
        <p:spPr bwMode="auto">
          <a:xfrm>
            <a:off x="395536" y="260648"/>
            <a:ext cx="5328592" cy="769441"/>
          </a:xfrm>
          <a:prstGeom prst="rect">
            <a:avLst/>
          </a:prstGeom>
          <a:solidFill>
            <a:srgbClr val="829222">
              <a:alpha val="84000"/>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4400" b="0" i="0" u="none" strike="noStrike" kern="1200" cap="none" spc="0" normalizeH="0" baseline="0" noProof="0" dirty="0">
                <a:ln>
                  <a:noFill/>
                </a:ln>
                <a:solidFill>
                  <a:prstClr val="white"/>
                </a:solidFill>
                <a:effectLst/>
                <a:uLnTx/>
                <a:uFillTx/>
                <a:latin typeface="Arial" panose="020B0604020202020204" pitchFamily="34" charset="0"/>
                <a:ea typeface="GulimChe" panose="020B0609000101010101" pitchFamily="49" charset="-127"/>
                <a:cs typeface="Arial" panose="020B0604020202020204" pitchFamily="34" charset="0"/>
              </a:rPr>
              <a:t>Group development</a:t>
            </a:r>
            <a:endParaRPr kumimoji="0" lang="en-AU" altLang="en-US" sz="4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844250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3999" cy="6858000"/>
          </a:xfrm>
          <a:prstGeom prst="rect">
            <a:avLst/>
          </a:prstGeom>
        </p:spPr>
      </p:pic>
      <p:sp>
        <p:nvSpPr>
          <p:cNvPr id="8" name="Text Box 4"/>
          <p:cNvSpPr txBox="1">
            <a:spLocks noChangeArrowheads="1"/>
          </p:cNvSpPr>
          <p:nvPr/>
        </p:nvSpPr>
        <p:spPr bwMode="auto">
          <a:xfrm>
            <a:off x="179512" y="116632"/>
            <a:ext cx="8064896" cy="1077218"/>
          </a:xfrm>
          <a:prstGeom prst="rect">
            <a:avLst/>
          </a:prstGeom>
          <a:solidFill>
            <a:srgbClr val="909A36">
              <a:alpha val="85000"/>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0"/>
              </a:spcBef>
              <a:buNone/>
            </a:pPr>
            <a:r>
              <a:rPr lang="en-AU"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Cooperation Games</a:t>
            </a:r>
            <a:endParaRPr lang="en-AU" altLang="en-US" sz="2800" dirty="0">
              <a:solidFill>
                <a:schemeClr val="bg1"/>
              </a:solidFill>
              <a:latin typeface="Arial" panose="020B0604020202020204" pitchFamily="34" charset="0"/>
              <a:cs typeface="Arial" panose="020B0604020202020204" pitchFamily="34" charset="0"/>
            </a:endParaRPr>
          </a:p>
          <a:p>
            <a:pPr>
              <a:spcBef>
                <a:spcPts val="0"/>
              </a:spcBef>
              <a:buNone/>
            </a:pPr>
            <a:r>
              <a:rPr lang="en-GB" altLang="en-US" sz="1800" dirty="0">
                <a:solidFill>
                  <a:schemeClr val="bg1"/>
                </a:solidFill>
                <a:latin typeface="Arial" panose="020B0604020202020204" pitchFamily="34" charset="0"/>
                <a:cs typeface="Arial" panose="020B0604020202020204" pitchFamily="34" charset="0"/>
              </a:rPr>
              <a:t>Students play a sequence of games that help them learn the skills of cooperation: </a:t>
            </a:r>
            <a:r>
              <a:rPr lang="en-AU" altLang="en-US" sz="1800" dirty="0">
                <a:solidFill>
                  <a:schemeClr val="bg1"/>
                </a:solidFill>
                <a:latin typeface="Arial" panose="020B0604020202020204" pitchFamily="34" charset="0"/>
                <a:cs typeface="Arial" panose="020B0604020202020204" pitchFamily="34" charset="0"/>
              </a:rPr>
              <a:t>joining in, listening carefully, talking calmly and including others.</a:t>
            </a:r>
          </a:p>
        </p:txBody>
      </p:sp>
    </p:spTree>
    <p:extLst>
      <p:ext uri="{BB962C8B-B14F-4D97-AF65-F5344CB8AC3E}">
        <p14:creationId xmlns:p14="http://schemas.microsoft.com/office/powerpoint/2010/main" val="2825457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7C2C593-D44D-49DE-9B16-9B2488B2B50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233522" cy="6858000"/>
          </a:xfrm>
          <a:prstGeom prst="rect">
            <a:avLst/>
          </a:prstGeom>
        </p:spPr>
      </p:pic>
      <p:sp>
        <p:nvSpPr>
          <p:cNvPr id="5" name="Text Box 4"/>
          <p:cNvSpPr txBox="1">
            <a:spLocks noChangeArrowheads="1"/>
          </p:cNvSpPr>
          <p:nvPr/>
        </p:nvSpPr>
        <p:spPr bwMode="auto">
          <a:xfrm>
            <a:off x="1979712" y="5085184"/>
            <a:ext cx="5706379" cy="1631216"/>
          </a:xfrm>
          <a:prstGeom prst="rect">
            <a:avLst/>
          </a:prstGeom>
          <a:solidFill>
            <a:srgbClr val="909A36">
              <a:alpha val="86000"/>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0"/>
              </a:spcBef>
              <a:buNone/>
            </a:pPr>
            <a:r>
              <a:rPr lang="en-AU" altLang="en-US" sz="2800" dirty="0">
                <a:solidFill>
                  <a:schemeClr val="bg1"/>
                </a:solidFill>
                <a:latin typeface="Arial" panose="020B0604020202020204" pitchFamily="34" charset="0"/>
                <a:cs typeface="Arial" panose="020B0604020202020204" pitchFamily="34" charset="0"/>
              </a:rPr>
              <a:t>Team Challenge</a:t>
            </a:r>
          </a:p>
          <a:p>
            <a:pPr>
              <a:spcBef>
                <a:spcPts val="0"/>
              </a:spcBef>
              <a:buNone/>
            </a:pPr>
            <a:r>
              <a:rPr lang="en-GB" sz="1800" dirty="0">
                <a:solidFill>
                  <a:schemeClr val="bg1"/>
                </a:solidFill>
                <a:latin typeface="Arial" panose="020B0604020202020204" pitchFamily="34" charset="0"/>
                <a:cs typeface="Arial" panose="020B0604020202020204" pitchFamily="34" charset="0"/>
              </a:rPr>
              <a:t>Students solve group challenges by working cooperatively in small teams. The challenges reinforce the skills of concentrating, persisting, encouraging others, sharing ideas and learning from mistakes. </a:t>
            </a:r>
            <a:endParaRPr lang="en-AU" alt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771284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757433-A1F0-48B7-8F57-D8E93972517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443" y="0"/>
            <a:ext cx="9144001" cy="6858000"/>
          </a:xfrm>
          <a:prstGeom prst="rect">
            <a:avLst/>
          </a:prstGeom>
        </p:spPr>
      </p:pic>
      <p:sp>
        <p:nvSpPr>
          <p:cNvPr id="3" name="Text Box 4"/>
          <p:cNvSpPr txBox="1">
            <a:spLocks noChangeArrowheads="1"/>
          </p:cNvSpPr>
          <p:nvPr/>
        </p:nvSpPr>
        <p:spPr bwMode="auto">
          <a:xfrm>
            <a:off x="107504" y="188640"/>
            <a:ext cx="1944216" cy="5496889"/>
          </a:xfrm>
          <a:prstGeom prst="rect">
            <a:avLst/>
          </a:prstGeom>
          <a:solidFill>
            <a:srgbClr val="909A36">
              <a:alpha val="84000"/>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None/>
            </a:pPr>
            <a:r>
              <a:rPr lang="en-AU" altLang="en-US" sz="2800" dirty="0">
                <a:solidFill>
                  <a:schemeClr val="bg1"/>
                </a:solidFill>
                <a:latin typeface="Arial" panose="020B0604020202020204" pitchFamily="34" charset="0"/>
                <a:cs typeface="Arial" panose="020B0604020202020204" pitchFamily="34" charset="0"/>
              </a:rPr>
              <a:t>Mission Possible</a:t>
            </a:r>
          </a:p>
          <a:p>
            <a:pPr>
              <a:buNone/>
            </a:pPr>
            <a:r>
              <a:rPr lang="en-GB" sz="1800" dirty="0">
                <a:solidFill>
                  <a:schemeClr val="bg1"/>
                </a:solidFill>
                <a:latin typeface="Arial" panose="020B0604020202020204" pitchFamily="34" charset="0"/>
                <a:cs typeface="Arial" panose="020B0604020202020204" pitchFamily="34" charset="0"/>
              </a:rPr>
              <a:t>Following instructions on a secret recorded message, students carry a container of toxic waste through a series of challenges. </a:t>
            </a:r>
          </a:p>
          <a:p>
            <a:pPr>
              <a:buNone/>
            </a:pPr>
            <a:r>
              <a:rPr lang="en-GB" sz="1800" dirty="0">
                <a:solidFill>
                  <a:schemeClr val="bg1"/>
                </a:solidFill>
                <a:latin typeface="Arial" panose="020B0604020202020204" pitchFamily="34" charset="0"/>
                <a:cs typeface="Arial" panose="020B0604020202020204" pitchFamily="34" charset="0"/>
              </a:rPr>
              <a:t>To survive this dangerous mission they need all of their communication, thinking and teamwork skills.</a:t>
            </a:r>
            <a:endParaRPr lang="en-AU" alt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87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60BD70-41B2-41F1-AFAB-EAEC199464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ext Box 4"/>
          <p:cNvSpPr txBox="1">
            <a:spLocks noChangeArrowheads="1"/>
          </p:cNvSpPr>
          <p:nvPr/>
        </p:nvSpPr>
        <p:spPr bwMode="auto">
          <a:xfrm>
            <a:off x="6012160" y="116632"/>
            <a:ext cx="3024336" cy="3348609"/>
          </a:xfrm>
          <a:prstGeom prst="rect">
            <a:avLst/>
          </a:prstGeom>
          <a:solidFill>
            <a:srgbClr val="829222">
              <a:alpha val="89804"/>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AU" altLang="en-US" sz="2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Bush Survival</a:t>
            </a:r>
          </a:p>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Students participate in a half-day simulation/role play team survival challenge in a secluded bush setting. They explore their skills in emergency shelter building, simple  cooking on an open fire, problem solving and working cooperatively with others.</a:t>
            </a:r>
            <a:r>
              <a:rPr kumimoji="0" lang="en-AU"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Term 2 and 3 only.</a:t>
            </a:r>
          </a:p>
        </p:txBody>
      </p:sp>
    </p:spTree>
    <p:extLst>
      <p:ext uri="{BB962C8B-B14F-4D97-AF65-F5344CB8AC3E}">
        <p14:creationId xmlns:p14="http://schemas.microsoft.com/office/powerpoint/2010/main" val="16715577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95536" y="260648"/>
            <a:ext cx="6912768" cy="769441"/>
          </a:xfrm>
          <a:prstGeom prst="rect">
            <a:avLst/>
          </a:prstGeom>
          <a:solidFill>
            <a:srgbClr val="CEB966">
              <a:alpha val="85000"/>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400" b="0" i="0" u="none" strike="noStrike" kern="1200" cap="none" spc="0" normalizeH="0" baseline="0" noProof="0" dirty="0">
                <a:ln>
                  <a:noFill/>
                </a:ln>
                <a:solidFill>
                  <a:prstClr val="white"/>
                </a:solidFill>
                <a:effectLst/>
                <a:uLnTx/>
                <a:uFillTx/>
                <a:latin typeface="Arial" panose="020B0604020202020204" pitchFamily="34" charset="0"/>
                <a:ea typeface="GulimChe" panose="020B0609000101010101" pitchFamily="49" charset="-127"/>
                <a:cs typeface="Arial" panose="020B0604020202020204" pitchFamily="34" charset="0"/>
              </a:rPr>
              <a:t>Creativity and imagination</a:t>
            </a:r>
            <a:endParaRPr kumimoji="0" lang="en-AU" altLang="en-US" sz="4400" b="0" i="0" u="none" strike="noStrike" kern="1200" cap="none" spc="0" normalizeH="0" baseline="0" noProof="0" dirty="0">
              <a:ln>
                <a:noFill/>
              </a:ln>
              <a:solidFill>
                <a:prstClr val="white"/>
              </a:solidFill>
              <a:effectLst/>
              <a:uLnTx/>
              <a:uFillTx/>
              <a:latin typeface="Arial" panose="020B0604020202020204" pitchFamily="34" charset="0"/>
              <a:ea typeface="GulimChe" panose="020B0609000101010101" pitchFamily="49" charset="-127"/>
              <a:cs typeface="Arial" panose="020B0604020202020204" pitchFamily="34" charset="0"/>
            </a:endParaRPr>
          </a:p>
        </p:txBody>
      </p:sp>
    </p:spTree>
    <p:extLst>
      <p:ext uri="{BB962C8B-B14F-4D97-AF65-F5344CB8AC3E}">
        <p14:creationId xmlns:p14="http://schemas.microsoft.com/office/powerpoint/2010/main" val="4136990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E2F115-688C-48E0-9E82-0E46CAF48D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Text Box 4"/>
          <p:cNvSpPr txBox="1">
            <a:spLocks noChangeArrowheads="1"/>
          </p:cNvSpPr>
          <p:nvPr/>
        </p:nvSpPr>
        <p:spPr bwMode="auto">
          <a:xfrm>
            <a:off x="310148" y="281659"/>
            <a:ext cx="3325747" cy="1354217"/>
          </a:xfrm>
          <a:prstGeom prst="rect">
            <a:avLst/>
          </a:prstGeom>
          <a:solidFill>
            <a:srgbClr val="FCC352">
              <a:alpha val="89804"/>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GulimChe" panose="020B0609000101010101" pitchFamily="49" charset="-127"/>
                <a:cs typeface="Arial" panose="020B0604020202020204" pitchFamily="34" charset="0"/>
              </a:rPr>
              <a:t>Earth art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Using only earth materials such as leaves, bark, rocks and water, </a:t>
            </a: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to </a:t>
            </a:r>
            <a:r>
              <a:rPr kumimoji="0" lang="en-AU"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create art pieces</a:t>
            </a:r>
            <a:r>
              <a:rPr kumimoji="0" lang="en-US"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endParaRPr kumimoji="0" lang="en-AU"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743570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C10386-BC28-48F6-9F4D-AE5657BF53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9302"/>
            <a:ext cx="9156402" cy="6867302"/>
          </a:xfrm>
          <a:prstGeom prst="rect">
            <a:avLst/>
          </a:prstGeom>
        </p:spPr>
      </p:pic>
    </p:spTree>
    <p:extLst>
      <p:ext uri="{BB962C8B-B14F-4D97-AF65-F5344CB8AC3E}">
        <p14:creationId xmlns:p14="http://schemas.microsoft.com/office/powerpoint/2010/main" val="22980170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23528" y="275744"/>
            <a:ext cx="3162300" cy="1631216"/>
          </a:xfrm>
          <a:prstGeom prst="rect">
            <a:avLst/>
          </a:prstGeom>
          <a:solidFill>
            <a:srgbClr val="FCC352">
              <a:alpha val="85000"/>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GulimChe" panose="020B0609000101010101" pitchFamily="49" charset="-127"/>
                <a:cs typeface="Arial" panose="020B0604020202020204" pitchFamily="34" charset="0"/>
              </a:rPr>
              <a:t>Earth walk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Students engage in a range of short imagination activities and experience the bush using all of their </a:t>
            </a:r>
            <a:r>
              <a:rPr kumimoji="0" lang="en-AU" alt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senses.</a:t>
            </a:r>
            <a:endParaRPr kumimoji="0" lang="en-AU"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1324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r="-766"/>
          <a:stretch/>
        </p:blipFill>
        <p:spPr>
          <a:xfrm>
            <a:off x="5439" y="-495"/>
            <a:ext cx="9316672" cy="6858495"/>
          </a:xfrm>
          <a:prstGeom prst="rect">
            <a:avLst/>
          </a:prstGeom>
        </p:spPr>
      </p:pic>
      <p:sp>
        <p:nvSpPr>
          <p:cNvPr id="6" name="Text Box 4"/>
          <p:cNvSpPr txBox="1">
            <a:spLocks noChangeArrowheads="1"/>
          </p:cNvSpPr>
          <p:nvPr/>
        </p:nvSpPr>
        <p:spPr bwMode="auto">
          <a:xfrm>
            <a:off x="5178121" y="4941168"/>
            <a:ext cx="3858375" cy="1631216"/>
          </a:xfrm>
          <a:prstGeom prst="rect">
            <a:avLst/>
          </a:prstGeom>
          <a:solidFill>
            <a:srgbClr val="FCC352">
              <a:alpha val="84000"/>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ts val="0"/>
              </a:spcBef>
              <a:buFontTx/>
              <a:buNone/>
            </a:pPr>
            <a:r>
              <a:rPr lang="en-US" altLang="en-US" sz="2800" dirty="0" err="1">
                <a:solidFill>
                  <a:schemeClr val="bg1"/>
                </a:solidFill>
                <a:latin typeface="Arial" panose="020B0604020202020204" pitchFamily="34" charset="0"/>
                <a:ea typeface="GulimChe" panose="020B0609000101010101" pitchFamily="49" charset="-127"/>
                <a:cs typeface="Arial" panose="020B0604020202020204" pitchFamily="34" charset="0"/>
              </a:rPr>
              <a:t>Appy</a:t>
            </a:r>
            <a:r>
              <a:rPr lang="en-US" altLang="en-US" sz="2800" dirty="0">
                <a:solidFill>
                  <a:schemeClr val="bg1"/>
                </a:solidFill>
                <a:latin typeface="Arial" panose="020B0604020202020204" pitchFamily="34" charset="0"/>
                <a:ea typeface="GulimChe" panose="020B0609000101010101" pitchFamily="49" charset="-127"/>
                <a:cs typeface="Arial" panose="020B0604020202020204" pitchFamily="34" charset="0"/>
              </a:rPr>
              <a:t> Arbury</a:t>
            </a:r>
          </a:p>
          <a:p>
            <a:pPr eaLnBrk="1" hangingPunct="1">
              <a:spcBef>
                <a:spcPts val="0"/>
              </a:spcBef>
              <a:buFontTx/>
              <a:buNone/>
            </a:pPr>
            <a:r>
              <a:rPr lang="en-AU" altLang="en-US" sz="1800" dirty="0">
                <a:solidFill>
                  <a:schemeClr val="bg1"/>
                </a:solidFill>
                <a:latin typeface="Arial" panose="020B0604020202020204" pitchFamily="34" charset="0"/>
                <a:cs typeface="Arial" panose="020B0604020202020204" pitchFamily="34" charset="0"/>
              </a:rPr>
              <a:t>A mysterious character "</a:t>
            </a:r>
            <a:r>
              <a:rPr lang="en-AU" altLang="en-US" sz="1800" dirty="0" err="1">
                <a:solidFill>
                  <a:schemeClr val="bg1"/>
                </a:solidFill>
                <a:latin typeface="Arial" panose="020B0604020202020204" pitchFamily="34" charset="0"/>
                <a:cs typeface="Arial" panose="020B0604020202020204" pitchFamily="34" charset="0"/>
              </a:rPr>
              <a:t>Appy</a:t>
            </a:r>
            <a:r>
              <a:rPr lang="en-AU" altLang="en-US" sz="1800" dirty="0">
                <a:solidFill>
                  <a:schemeClr val="bg1"/>
                </a:solidFill>
                <a:latin typeface="Arial" panose="020B0604020202020204" pitchFamily="34" charset="0"/>
                <a:cs typeface="Arial" panose="020B0604020202020204" pitchFamily="34" charset="0"/>
              </a:rPr>
              <a:t> Arbury" lives in the forest. He leaves a trail and recorded message for younger students to follow. </a:t>
            </a:r>
          </a:p>
        </p:txBody>
      </p:sp>
    </p:spTree>
    <p:extLst>
      <p:ext uri="{BB962C8B-B14F-4D97-AF65-F5344CB8AC3E}">
        <p14:creationId xmlns:p14="http://schemas.microsoft.com/office/powerpoint/2010/main" val="3399871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2840" y="0"/>
            <a:ext cx="9217024" cy="6858000"/>
          </a:xfrm>
          <a:prstGeom prst="rect">
            <a:avLst/>
          </a:prstGeom>
        </p:spPr>
      </p:pic>
      <p:sp>
        <p:nvSpPr>
          <p:cNvPr id="3" name="Rectangle 3"/>
          <p:cNvSpPr>
            <a:spLocks noGrp="1" noChangeArrowheads="1"/>
          </p:cNvSpPr>
          <p:nvPr>
            <p:ph type="title" idx="4294967295"/>
          </p:nvPr>
        </p:nvSpPr>
        <p:spPr>
          <a:xfrm>
            <a:off x="5929064" y="5814392"/>
            <a:ext cx="3035424" cy="926976"/>
          </a:xfrm>
          <a:solidFill>
            <a:srgbClr val="000000">
              <a:alpha val="23137"/>
            </a:srgbClr>
          </a:solidFill>
          <a:effectLst>
            <a:softEdge rad="31750"/>
          </a:effectLst>
        </p:spPr>
        <p:txBody>
          <a:bodyPr>
            <a:normAutofit/>
          </a:bodyPr>
          <a:lstStyle/>
          <a:p>
            <a:pPr algn="l" eaLnBrk="1" hangingPunct="1"/>
            <a:r>
              <a:rPr lang="en-US" altLang="en-US" sz="1800" dirty="0">
                <a:solidFill>
                  <a:schemeClr val="bg1"/>
                </a:solidFill>
                <a:latin typeface="Arial" panose="020B0604020202020204" pitchFamily="34" charset="0"/>
                <a:cs typeface="Arial" panose="020B0604020202020204" pitchFamily="34" charset="0"/>
              </a:rPr>
              <a:t>Dormitories sleep up to </a:t>
            </a:r>
            <a:br>
              <a:rPr lang="en-US" altLang="en-US" sz="1800" dirty="0">
                <a:solidFill>
                  <a:schemeClr val="bg1"/>
                </a:solidFill>
                <a:latin typeface="Arial" panose="020B0604020202020204" pitchFamily="34" charset="0"/>
                <a:cs typeface="Arial" panose="020B0604020202020204" pitchFamily="34" charset="0"/>
              </a:rPr>
            </a:br>
            <a:r>
              <a:rPr lang="en-US" altLang="en-US" sz="1800" dirty="0">
                <a:solidFill>
                  <a:schemeClr val="bg1"/>
                </a:solidFill>
                <a:latin typeface="Arial" panose="020B0604020202020204" pitchFamily="34" charset="0"/>
                <a:cs typeface="Arial" panose="020B0604020202020204" pitchFamily="34" charset="0"/>
              </a:rPr>
              <a:t>16 people in double bunks.</a:t>
            </a:r>
            <a:endParaRPr lang="en-AU" altLang="en-US" sz="1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45940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323528" y="260648"/>
            <a:ext cx="2952328" cy="3293209"/>
          </a:xfrm>
          <a:prstGeom prst="rect">
            <a:avLst/>
          </a:prstGeom>
          <a:solidFill>
            <a:srgbClr val="FCC352">
              <a:alpha val="85000"/>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prstClr val="white"/>
                </a:solidFill>
                <a:effectLst/>
                <a:uLnTx/>
                <a:uFillTx/>
                <a:latin typeface="Arial" panose="020B0604020202020204" pitchFamily="34" charset="0"/>
                <a:ea typeface="GulimChe" panose="020B0609000101010101" pitchFamily="49" charset="-127"/>
                <a:cs typeface="Arial" panose="020B0604020202020204" pitchFamily="34" charset="0"/>
              </a:rPr>
              <a:t>Magic Spot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Sitting alone and silently for a few minutes in their chosen spot, students experience sounds sights and smells of the bush. They have space and time to reflect on their experiences at camp, and their individual connection to the natural world.</a:t>
            </a:r>
            <a:endParaRPr kumimoji="0" lang="en-AU" alt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500027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971600" y="5589240"/>
            <a:ext cx="7003923" cy="1101840"/>
          </a:xfrm>
          <a:prstGeom prst="rect">
            <a:avLst/>
          </a:prstGeom>
          <a:solidFill>
            <a:srgbClr val="B18C03">
              <a:alpha val="89804"/>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en-AU" altLang="en-US" sz="4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Aboriginal Cultural Studies</a:t>
            </a:r>
          </a:p>
          <a:p>
            <a:pPr marL="0" marR="0" lvl="0" indent="0" algn="ctr" defTabSz="914400" rtl="0" eaLnBrk="0" fontAlgn="auto" latinLnBrk="0" hangingPunct="0">
              <a:lnSpc>
                <a:spcPct val="100000"/>
              </a:lnSpc>
              <a:spcBef>
                <a:spcPct val="20000"/>
              </a:spcBef>
              <a:spcAft>
                <a:spcPts val="0"/>
              </a:spcAft>
              <a:buClrTx/>
              <a:buSzTx/>
              <a:buFontTx/>
              <a:buNone/>
              <a:tabLst/>
              <a:defRPr/>
            </a:pPr>
            <a:r>
              <a:rPr kumimoji="0" lang="en-AU" alt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(Traditional lifestyles)</a:t>
            </a:r>
          </a:p>
        </p:txBody>
      </p:sp>
    </p:spTree>
    <p:extLst>
      <p:ext uri="{BB962C8B-B14F-4D97-AF65-F5344CB8AC3E}">
        <p14:creationId xmlns:p14="http://schemas.microsoft.com/office/powerpoint/2010/main" val="2457065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4952"/>
            <a:ext cx="9208822" cy="7123308"/>
          </a:xfrm>
          <a:prstGeom prst="rect">
            <a:avLst/>
          </a:prstGeom>
        </p:spPr>
      </p:pic>
      <p:sp>
        <p:nvSpPr>
          <p:cNvPr id="4" name="Text Box 4"/>
          <p:cNvSpPr txBox="1">
            <a:spLocks noChangeArrowheads="1"/>
          </p:cNvSpPr>
          <p:nvPr/>
        </p:nvSpPr>
        <p:spPr bwMode="auto">
          <a:xfrm>
            <a:off x="4553276" y="5229200"/>
            <a:ext cx="4392488" cy="1354217"/>
          </a:xfrm>
          <a:prstGeom prst="rect">
            <a:avLst/>
          </a:prstGeom>
          <a:solidFill>
            <a:srgbClr val="B18C03">
              <a:alpha val="89804"/>
            </a:srgbClr>
          </a:solidFill>
          <a:ln>
            <a:noFill/>
          </a:ln>
          <a:effectLst/>
          <a:ex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ts val="0"/>
              </a:spcBef>
              <a:buNone/>
            </a:pPr>
            <a:r>
              <a:rPr lang="en-AU" altLang="en-US" sz="2800" dirty="0">
                <a:latin typeface="Arial" panose="020B0604020202020204" pitchFamily="34" charset="0"/>
                <a:cs typeface="Arial" panose="020B0604020202020204" pitchFamily="34" charset="0"/>
              </a:rPr>
              <a:t>Aboriginal Cultural Studies</a:t>
            </a:r>
          </a:p>
          <a:p>
            <a:pPr>
              <a:spcBef>
                <a:spcPts val="0"/>
              </a:spcBef>
              <a:buNone/>
            </a:pPr>
            <a:r>
              <a:rPr lang="en-AU" altLang="en-US" sz="1800" dirty="0">
                <a:latin typeface="Arial" panose="020B0604020202020204" pitchFamily="34" charset="0"/>
                <a:cs typeface="Arial" panose="020B0604020202020204" pitchFamily="34" charset="0"/>
              </a:rPr>
              <a:t>Students learn about the traditional lifestyles of Aboriginal peoples through using tools and hearing stories.</a:t>
            </a:r>
          </a:p>
        </p:txBody>
      </p:sp>
    </p:spTree>
    <p:extLst>
      <p:ext uri="{BB962C8B-B14F-4D97-AF65-F5344CB8AC3E}">
        <p14:creationId xmlns:p14="http://schemas.microsoft.com/office/powerpoint/2010/main" val="848915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2987824" y="131802"/>
            <a:ext cx="6048673" cy="1107996"/>
          </a:xfrm>
          <a:prstGeom prst="rect">
            <a:avLst/>
          </a:prstGeom>
          <a:solidFill>
            <a:srgbClr val="527E56">
              <a:alpha val="85882"/>
            </a:srgbClr>
          </a:solidFill>
          <a:ln>
            <a:noFill/>
          </a:ln>
          <a:effectLst>
            <a:softEdge rad="31750"/>
          </a:effectLst>
        </p:spPr>
        <p:txBody>
          <a:bodyPr wrap="squar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6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ARBURY PARK </a:t>
            </a:r>
            <a:r>
              <a:rPr kumimoji="0" lang="en-US" altLang="en-US" sz="26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OUTDOOR SCHOOL</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Making connections with our environment</a:t>
            </a:r>
            <a:r>
              <a:rPr kumimoji="0" lang="en-US" altLang="en-US" sz="2000" b="0" i="0" u="none" strike="noStrike" kern="1200" cap="none" spc="0" normalizeH="0" baseline="0" noProof="0" dirty="0">
                <a:ln>
                  <a:noFill/>
                </a:ln>
                <a:solidFill>
                  <a:prstClr val="white"/>
                </a:solidFill>
                <a:effectLst/>
                <a:uLnTx/>
                <a:uFillTx/>
                <a:latin typeface="Arial" pitchFamily="34" charset="0"/>
                <a:ea typeface="+mn-ea"/>
                <a:cs typeface="Arial"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2000" b="0" i="1" u="none" strike="noStrike" kern="1200" cap="none" spc="0" normalizeH="0" baseline="0" noProof="0" dirty="0">
                <a:ln>
                  <a:noFill/>
                </a:ln>
                <a:solidFill>
                  <a:prstClr val="white"/>
                </a:solidFill>
                <a:effectLst/>
                <a:uLnTx/>
                <a:uFillTx/>
                <a:latin typeface="Arial" pitchFamily="34" charset="0"/>
                <a:ea typeface="+mn-ea"/>
                <a:cs typeface="Arial" pitchFamily="34" charset="0"/>
              </a:rPr>
              <a:t>Living and learning together</a:t>
            </a:r>
            <a:endParaRPr kumimoji="0" lang="en-AU" altLang="en-US" sz="2000" b="0" i="1"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5" name="Text Box 5"/>
          <p:cNvSpPr txBox="1">
            <a:spLocks noChangeArrowheads="1"/>
          </p:cNvSpPr>
          <p:nvPr/>
        </p:nvSpPr>
        <p:spPr bwMode="auto">
          <a:xfrm>
            <a:off x="179512" y="6309320"/>
            <a:ext cx="8763000" cy="430887"/>
          </a:xfrm>
          <a:prstGeom prst="rect">
            <a:avLst/>
          </a:prstGeom>
          <a:solidFill>
            <a:srgbClr val="527E56">
              <a:alpha val="85882"/>
            </a:srgbClr>
          </a:solidFill>
          <a:ln>
            <a:noFill/>
          </a:ln>
          <a:effectLst>
            <a:softEdge rad="31750"/>
          </a:effec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Bridgewater, South Australia                    </a:t>
            </a:r>
            <a:r>
              <a:rPr kumimoji="0" lang="en-US" alt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hlinkClick r:id="rId3"/>
              </a:rPr>
              <a:t>www.arburypark.sa.edu.au</a:t>
            </a:r>
            <a:endParaRPr kumimoji="0" lang="en-AU" altLang="en-US" sz="2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535702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241" y="0"/>
            <a:ext cx="9180512" cy="6858000"/>
          </a:xfrm>
          <a:prstGeom prst="rect">
            <a:avLst/>
          </a:prstGeom>
        </p:spPr>
      </p:pic>
      <p:sp>
        <p:nvSpPr>
          <p:cNvPr id="3" name="Rectangle 3"/>
          <p:cNvSpPr>
            <a:spLocks noGrp="1" noChangeArrowheads="1"/>
          </p:cNvSpPr>
          <p:nvPr>
            <p:ph type="title" idx="4294967295"/>
          </p:nvPr>
        </p:nvSpPr>
        <p:spPr>
          <a:xfrm>
            <a:off x="5868144" y="5949280"/>
            <a:ext cx="3096344" cy="648072"/>
          </a:xfrm>
          <a:solidFill>
            <a:srgbClr val="000000">
              <a:alpha val="23137"/>
            </a:srgbClr>
          </a:solidFill>
          <a:effectLst>
            <a:softEdge rad="31750"/>
          </a:effectLst>
        </p:spPr>
        <p:txBody>
          <a:bodyPr>
            <a:normAutofit/>
          </a:bodyPr>
          <a:lstStyle/>
          <a:p>
            <a:pPr algn="l" eaLnBrk="1" hangingPunct="1"/>
            <a:r>
              <a:rPr lang="en-US" altLang="en-US" sz="1800" dirty="0">
                <a:solidFill>
                  <a:schemeClr val="bg1"/>
                </a:solidFill>
                <a:latin typeface="Arial" panose="020B0604020202020204" pitchFamily="34" charset="0"/>
                <a:cs typeface="Arial" panose="020B0604020202020204" pitchFamily="34" charset="0"/>
              </a:rPr>
              <a:t>Each dormitory has a toilet.</a:t>
            </a:r>
          </a:p>
        </p:txBody>
      </p:sp>
    </p:spTree>
    <p:extLst>
      <p:ext uri="{BB962C8B-B14F-4D97-AF65-F5344CB8AC3E}">
        <p14:creationId xmlns:p14="http://schemas.microsoft.com/office/powerpoint/2010/main" val="276916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12" y="0"/>
            <a:ext cx="9217024" cy="6858000"/>
          </a:xfrm>
          <a:prstGeom prst="rect">
            <a:avLst/>
          </a:prstGeom>
        </p:spPr>
      </p:pic>
      <p:sp>
        <p:nvSpPr>
          <p:cNvPr id="3" name="Rectangle 3"/>
          <p:cNvSpPr>
            <a:spLocks noGrp="1" noChangeArrowheads="1"/>
          </p:cNvSpPr>
          <p:nvPr>
            <p:ph type="title" idx="4294967295"/>
          </p:nvPr>
        </p:nvSpPr>
        <p:spPr>
          <a:xfrm>
            <a:off x="5004048" y="5877272"/>
            <a:ext cx="3960440" cy="792088"/>
          </a:xfrm>
          <a:solidFill>
            <a:srgbClr val="000000">
              <a:alpha val="23137"/>
            </a:srgbClr>
          </a:solidFill>
          <a:effectLst>
            <a:softEdge rad="31750"/>
          </a:effectLst>
        </p:spPr>
        <p:txBody>
          <a:bodyPr>
            <a:normAutofit/>
          </a:bodyPr>
          <a:lstStyle/>
          <a:p>
            <a:pPr algn="l" eaLnBrk="1" hangingPunct="1"/>
            <a:r>
              <a:rPr lang="en-US" altLang="en-US" sz="1800" dirty="0">
                <a:solidFill>
                  <a:schemeClr val="bg1"/>
                </a:solidFill>
                <a:latin typeface="Arial" panose="020B0604020202020204" pitchFamily="34" charset="0"/>
                <a:cs typeface="Arial" panose="020B0604020202020204" pitchFamily="34" charset="0"/>
              </a:rPr>
              <a:t>Male and female shower blocks each </a:t>
            </a:r>
            <a:br>
              <a:rPr lang="en-US" altLang="en-US" sz="1800" dirty="0">
                <a:solidFill>
                  <a:schemeClr val="bg1"/>
                </a:solidFill>
                <a:latin typeface="Arial" panose="020B0604020202020204" pitchFamily="34" charset="0"/>
                <a:cs typeface="Arial" panose="020B0604020202020204" pitchFamily="34" charset="0"/>
              </a:rPr>
            </a:br>
            <a:r>
              <a:rPr lang="en-US" altLang="en-US" sz="1800" dirty="0">
                <a:solidFill>
                  <a:schemeClr val="bg1"/>
                </a:solidFill>
                <a:latin typeface="Arial" panose="020B0604020202020204" pitchFamily="34" charset="0"/>
                <a:cs typeface="Arial" panose="020B0604020202020204" pitchFamily="34" charset="0"/>
              </a:rPr>
              <a:t>have five individual shower cubicles.</a:t>
            </a:r>
          </a:p>
        </p:txBody>
      </p:sp>
    </p:spTree>
    <p:extLst>
      <p:ext uri="{BB962C8B-B14F-4D97-AF65-F5344CB8AC3E}">
        <p14:creationId xmlns:p14="http://schemas.microsoft.com/office/powerpoint/2010/main" val="328036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948" y="27384"/>
            <a:ext cx="9289032" cy="6858000"/>
          </a:xfrm>
          <a:prstGeom prst="rect">
            <a:avLst/>
          </a:prstGeom>
        </p:spPr>
      </p:pic>
      <p:sp>
        <p:nvSpPr>
          <p:cNvPr id="4" name="Rectangle 3"/>
          <p:cNvSpPr>
            <a:spLocks noGrp="1" noChangeArrowheads="1"/>
          </p:cNvSpPr>
          <p:nvPr>
            <p:ph type="title" idx="4294967295"/>
          </p:nvPr>
        </p:nvSpPr>
        <p:spPr>
          <a:xfrm>
            <a:off x="4955976" y="5661248"/>
            <a:ext cx="4080520" cy="1113160"/>
          </a:xfrm>
          <a:solidFill>
            <a:srgbClr val="000000">
              <a:alpha val="23922"/>
            </a:srgbClr>
          </a:solidFill>
          <a:effectLst>
            <a:softEdge rad="31750"/>
          </a:effectLst>
        </p:spPr>
        <p:txBody>
          <a:bodyPr>
            <a:normAutofit/>
          </a:bodyPr>
          <a:lstStyle/>
          <a:p>
            <a:pPr algn="l" eaLnBrk="1" hangingPunct="1"/>
            <a:r>
              <a:rPr lang="en-US" altLang="en-US" sz="1800" dirty="0">
                <a:solidFill>
                  <a:schemeClr val="bg1"/>
                </a:solidFill>
                <a:latin typeface="Arial" panose="020B0604020202020204" pitchFamily="34" charset="0"/>
                <a:cs typeface="Arial" panose="020B0604020202020204" pitchFamily="34" charset="0"/>
              </a:rPr>
              <a:t>The dining room caters for up to 100 </a:t>
            </a:r>
            <a:br>
              <a:rPr lang="en-US" altLang="en-US" sz="1800" dirty="0">
                <a:solidFill>
                  <a:schemeClr val="bg1"/>
                </a:solidFill>
                <a:latin typeface="Arial" panose="020B0604020202020204" pitchFamily="34" charset="0"/>
                <a:cs typeface="Arial" panose="020B0604020202020204" pitchFamily="34" charset="0"/>
              </a:rPr>
            </a:br>
            <a:r>
              <a:rPr lang="en-US" altLang="en-US" sz="1800" dirty="0">
                <a:solidFill>
                  <a:schemeClr val="bg1"/>
                </a:solidFill>
                <a:latin typeface="Arial" panose="020B0604020202020204" pitchFamily="34" charset="0"/>
                <a:cs typeface="Arial" panose="020B0604020202020204" pitchFamily="34" charset="0"/>
              </a:rPr>
              <a:t>people at a time. Trained catering staff prepare special diets on request.</a:t>
            </a:r>
          </a:p>
        </p:txBody>
      </p:sp>
    </p:spTree>
    <p:extLst>
      <p:ext uri="{BB962C8B-B14F-4D97-AF65-F5344CB8AC3E}">
        <p14:creationId xmlns:p14="http://schemas.microsoft.com/office/powerpoint/2010/main" val="2210689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512" y="-26619"/>
            <a:ext cx="9180512" cy="6884619"/>
          </a:xfrm>
          <a:prstGeom prst="rect">
            <a:avLst/>
          </a:prstGeom>
        </p:spPr>
      </p:pic>
    </p:spTree>
    <p:extLst>
      <p:ext uri="{BB962C8B-B14F-4D97-AF65-F5344CB8AC3E}">
        <p14:creationId xmlns:p14="http://schemas.microsoft.com/office/powerpoint/2010/main" val="646805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TextBox 4"/>
          <p:cNvSpPr txBox="1"/>
          <p:nvPr/>
        </p:nvSpPr>
        <p:spPr>
          <a:xfrm>
            <a:off x="3707904" y="6237312"/>
            <a:ext cx="4968552" cy="369332"/>
          </a:xfrm>
          <a:prstGeom prst="rect">
            <a:avLst/>
          </a:prstGeom>
          <a:solidFill>
            <a:srgbClr val="000000">
              <a:alpha val="23922"/>
            </a:srgbClr>
          </a:solidFill>
          <a:effectLst>
            <a:softEdge rad="31750"/>
          </a:effectLst>
        </p:spPr>
        <p:txBody>
          <a:bodyPr wrap="square" rtlCol="0">
            <a:spAutoFit/>
          </a:bodyPr>
          <a:lstStyle/>
          <a:p>
            <a:r>
              <a:rPr lang="en-AU" dirty="0">
                <a:solidFill>
                  <a:schemeClr val="bg1"/>
                </a:solidFill>
                <a:latin typeface="Arial" panose="020B0604020202020204" pitchFamily="34" charset="0"/>
                <a:cs typeface="Arial" panose="020B0604020202020204" pitchFamily="34" charset="0"/>
              </a:rPr>
              <a:t>A large gym caters for day and night activities.</a:t>
            </a:r>
          </a:p>
        </p:txBody>
      </p:sp>
    </p:spTree>
    <p:extLst>
      <p:ext uri="{BB962C8B-B14F-4D97-AF65-F5344CB8AC3E}">
        <p14:creationId xmlns:p14="http://schemas.microsoft.com/office/powerpoint/2010/main" val="3929994679"/>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3269</TotalTime>
  <Words>957</Words>
  <Application>Microsoft Office PowerPoint</Application>
  <PresentationFormat>On-screen Show (4:3)</PresentationFormat>
  <Paragraphs>88</Paragraphs>
  <Slides>43</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43</vt:i4>
      </vt:variant>
    </vt:vector>
  </HeadingPairs>
  <TitlesOfParts>
    <vt:vector size="48" baseType="lpstr">
      <vt:lpstr>GulimChe</vt:lpstr>
      <vt:lpstr>Arial</vt:lpstr>
      <vt:lpstr>Calibri</vt:lpstr>
      <vt:lpstr>Office Theme</vt:lpstr>
      <vt:lpstr>1_Office Theme</vt:lpstr>
      <vt:lpstr>PowerPoint Presentation</vt:lpstr>
      <vt:lpstr>PowerPoint Presentation</vt:lpstr>
      <vt:lpstr>PowerPoint Presentation</vt:lpstr>
      <vt:lpstr>Dormitories sleep up to  16 people in double bunks.</vt:lpstr>
      <vt:lpstr>Each dormitory has a toilet.</vt:lpstr>
      <vt:lpstr>Male and female shower blocks each  have five individual shower cubicles.</vt:lpstr>
      <vt:lpstr>The dining room caters for up to 100  people at a time. Trained catering staff prepare special diets on request.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Nature’s Recyclers Students look for fungi and leaf litter invertebrates and observe them using magnifiers and microscopes.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Louise Petherick</dc:creator>
  <cp:lastModifiedBy>David Doherty</cp:lastModifiedBy>
  <cp:revision>163</cp:revision>
  <dcterms:created xsi:type="dcterms:W3CDTF">2015-05-14T07:25:34Z</dcterms:created>
  <dcterms:modified xsi:type="dcterms:W3CDTF">2023-06-01T06:51:23Z</dcterms:modified>
</cp:coreProperties>
</file>